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1"/>
  </p:notesMasterIdLst>
  <p:sldIdLst>
    <p:sldId id="323" r:id="rId5"/>
    <p:sldId id="6381" r:id="rId6"/>
    <p:sldId id="6448" r:id="rId7"/>
    <p:sldId id="6486" r:id="rId8"/>
    <p:sldId id="6449" r:id="rId9"/>
    <p:sldId id="264" r:id="rId10"/>
    <p:sldId id="6456" r:id="rId11"/>
    <p:sldId id="6450" r:id="rId12"/>
    <p:sldId id="6458" r:id="rId13"/>
    <p:sldId id="6463" r:id="rId14"/>
    <p:sldId id="6457" r:id="rId15"/>
    <p:sldId id="6479" r:id="rId16"/>
    <p:sldId id="6485" r:id="rId17"/>
    <p:sldId id="6464" r:id="rId18"/>
    <p:sldId id="6475" r:id="rId19"/>
    <p:sldId id="6477" r:id="rId20"/>
    <p:sldId id="6473" r:id="rId21"/>
    <p:sldId id="6474" r:id="rId22"/>
    <p:sldId id="6452" r:id="rId23"/>
    <p:sldId id="6487" r:id="rId24"/>
    <p:sldId id="6488" r:id="rId25"/>
    <p:sldId id="6451" r:id="rId26"/>
    <p:sldId id="6471" r:id="rId27"/>
    <p:sldId id="6476" r:id="rId28"/>
    <p:sldId id="6472" r:id="rId29"/>
    <p:sldId id="6468" r:id="rId30"/>
    <p:sldId id="6482" r:id="rId31"/>
    <p:sldId id="6484" r:id="rId32"/>
    <p:sldId id="6470" r:id="rId33"/>
    <p:sldId id="6440" r:id="rId34"/>
    <p:sldId id="6460" r:id="rId35"/>
    <p:sldId id="6461" r:id="rId36"/>
    <p:sldId id="6443" r:id="rId37"/>
    <p:sldId id="6455" r:id="rId38"/>
    <p:sldId id="6466" r:id="rId39"/>
    <p:sldId id="6444" r:id="rId40"/>
  </p:sldIdLst>
  <p:sldSz cx="12192000" cy="6858000"/>
  <p:notesSz cx="6735763" cy="9866313"/>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E9CF"/>
    <a:srgbClr val="5C8F2E"/>
    <a:srgbClr val="ABD3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8AFE97-EA19-C401-B796-B36FD8707712}" v="12" dt="2025-09-09T08:56:00.123"/>
    <p1510:client id="{E47C81FD-31A3-4F03-ADAC-D6DA2A8FC39C}" v="1" dt="2025-09-08T08:36:48.28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981" autoAdjust="0"/>
  </p:normalViewPr>
  <p:slideViewPr>
    <p:cSldViewPr snapToGrid="0">
      <p:cViewPr varScale="1">
        <p:scale>
          <a:sx n="73" d="100"/>
          <a:sy n="73" d="100"/>
        </p:scale>
        <p:origin x="199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en Sleeuwaert" userId="fe4f5225-0d6f-413c-bc57-9d5af4ee61c3" providerId="ADAL" clId="{E47C81FD-31A3-4F03-ADAC-D6DA2A8FC39C}"/>
    <pc:docChg chg="undo custSel addSld delSld modSld sldOrd">
      <pc:chgData name="Ellen Sleeuwaert" userId="fe4f5225-0d6f-413c-bc57-9d5af4ee61c3" providerId="ADAL" clId="{E47C81FD-31A3-4F03-ADAC-D6DA2A8FC39C}" dt="2025-09-08T15:10:05.452" v="1929"/>
      <pc:docMkLst>
        <pc:docMk/>
      </pc:docMkLst>
      <pc:sldChg chg="modSp mod modNotesTx">
        <pc:chgData name="Ellen Sleeuwaert" userId="fe4f5225-0d6f-413c-bc57-9d5af4ee61c3" providerId="ADAL" clId="{E47C81FD-31A3-4F03-ADAC-D6DA2A8FC39C}" dt="2025-09-08T14:10:54.254" v="1731" actId="20577"/>
        <pc:sldMkLst>
          <pc:docMk/>
          <pc:sldMk cId="4291228906" sldId="264"/>
        </pc:sldMkLst>
        <pc:spChg chg="mod">
          <ac:chgData name="Ellen Sleeuwaert" userId="fe4f5225-0d6f-413c-bc57-9d5af4ee61c3" providerId="ADAL" clId="{E47C81FD-31A3-4F03-ADAC-D6DA2A8FC39C}" dt="2025-09-08T11:22:08.558" v="206" actId="113"/>
          <ac:spMkLst>
            <pc:docMk/>
            <pc:sldMk cId="4291228906" sldId="264"/>
            <ac:spMk id="3" creationId="{00000000-0000-0000-0000-000000000000}"/>
          </ac:spMkLst>
        </pc:spChg>
      </pc:sldChg>
      <pc:sldChg chg="modNotesTx">
        <pc:chgData name="Ellen Sleeuwaert" userId="fe4f5225-0d6f-413c-bc57-9d5af4ee61c3" providerId="ADAL" clId="{E47C81FD-31A3-4F03-ADAC-D6DA2A8FC39C}" dt="2025-09-08T11:12:13.160" v="1"/>
        <pc:sldMkLst>
          <pc:docMk/>
          <pc:sldMk cId="3666917947" sldId="6381"/>
        </pc:sldMkLst>
      </pc:sldChg>
      <pc:sldChg chg="del mod modShow">
        <pc:chgData name="Ellen Sleeuwaert" userId="fe4f5225-0d6f-413c-bc57-9d5af4ee61c3" providerId="ADAL" clId="{E47C81FD-31A3-4F03-ADAC-D6DA2A8FC39C}" dt="2025-09-08T14:19:28.640" v="1810" actId="2696"/>
        <pc:sldMkLst>
          <pc:docMk/>
          <pc:sldMk cId="3312618333" sldId="6408"/>
        </pc:sldMkLst>
      </pc:sldChg>
      <pc:sldChg chg="mod modShow">
        <pc:chgData name="Ellen Sleeuwaert" userId="fe4f5225-0d6f-413c-bc57-9d5af4ee61c3" providerId="ADAL" clId="{E47C81FD-31A3-4F03-ADAC-D6DA2A8FC39C}" dt="2025-09-08T14:23:29.309" v="1910" actId="729"/>
        <pc:sldMkLst>
          <pc:docMk/>
          <pc:sldMk cId="3270615084" sldId="6443"/>
        </pc:sldMkLst>
      </pc:sldChg>
      <pc:sldChg chg="ord modNotesTx">
        <pc:chgData name="Ellen Sleeuwaert" userId="fe4f5225-0d6f-413c-bc57-9d5af4ee61c3" providerId="ADAL" clId="{E47C81FD-31A3-4F03-ADAC-D6DA2A8FC39C}" dt="2025-09-08T15:10:05.452" v="1929"/>
        <pc:sldMkLst>
          <pc:docMk/>
          <pc:sldMk cId="3228320350" sldId="6448"/>
        </pc:sldMkLst>
      </pc:sldChg>
      <pc:sldChg chg="modNotesTx">
        <pc:chgData name="Ellen Sleeuwaert" userId="fe4f5225-0d6f-413c-bc57-9d5af4ee61c3" providerId="ADAL" clId="{E47C81FD-31A3-4F03-ADAC-D6DA2A8FC39C}" dt="2025-09-08T14:11:27.338" v="1757" actId="20577"/>
        <pc:sldMkLst>
          <pc:docMk/>
          <pc:sldMk cId="1047571063" sldId="6450"/>
        </pc:sldMkLst>
      </pc:sldChg>
      <pc:sldChg chg="modNotesTx">
        <pc:chgData name="Ellen Sleeuwaert" userId="fe4f5225-0d6f-413c-bc57-9d5af4ee61c3" providerId="ADAL" clId="{E47C81FD-31A3-4F03-ADAC-D6DA2A8FC39C}" dt="2025-09-08T14:20:07.320" v="1893" actId="20577"/>
        <pc:sldMkLst>
          <pc:docMk/>
          <pc:sldMk cId="3333777843" sldId="6452"/>
        </pc:sldMkLst>
      </pc:sldChg>
      <pc:sldChg chg="modNotesTx">
        <pc:chgData name="Ellen Sleeuwaert" userId="fe4f5225-0d6f-413c-bc57-9d5af4ee61c3" providerId="ADAL" clId="{E47C81FD-31A3-4F03-ADAC-D6DA2A8FC39C}" dt="2025-09-08T14:05:55.280" v="1725" actId="20577"/>
        <pc:sldMkLst>
          <pc:docMk/>
          <pc:sldMk cId="1403504750" sldId="6455"/>
        </pc:sldMkLst>
      </pc:sldChg>
      <pc:sldChg chg="modNotesTx">
        <pc:chgData name="Ellen Sleeuwaert" userId="fe4f5225-0d6f-413c-bc57-9d5af4ee61c3" providerId="ADAL" clId="{E47C81FD-31A3-4F03-ADAC-D6DA2A8FC39C}" dt="2025-09-08T14:13:58.103" v="1803" actId="113"/>
        <pc:sldMkLst>
          <pc:docMk/>
          <pc:sldMk cId="989651147" sldId="6457"/>
        </pc:sldMkLst>
      </pc:sldChg>
      <pc:sldChg chg="modNotesTx">
        <pc:chgData name="Ellen Sleeuwaert" userId="fe4f5225-0d6f-413c-bc57-9d5af4ee61c3" providerId="ADAL" clId="{E47C81FD-31A3-4F03-ADAC-D6DA2A8FC39C}" dt="2025-09-08T14:12:12.211" v="1781" actId="20577"/>
        <pc:sldMkLst>
          <pc:docMk/>
          <pc:sldMk cId="2901361869" sldId="6458"/>
        </pc:sldMkLst>
      </pc:sldChg>
      <pc:sldChg chg="modNotesTx">
        <pc:chgData name="Ellen Sleeuwaert" userId="fe4f5225-0d6f-413c-bc57-9d5af4ee61c3" providerId="ADAL" clId="{E47C81FD-31A3-4F03-ADAC-D6DA2A8FC39C}" dt="2025-09-08T14:13:03.983" v="1802" actId="20577"/>
        <pc:sldMkLst>
          <pc:docMk/>
          <pc:sldMk cId="1050157308" sldId="6463"/>
        </pc:sldMkLst>
      </pc:sldChg>
      <pc:sldChg chg="modSp mod">
        <pc:chgData name="Ellen Sleeuwaert" userId="fe4f5225-0d6f-413c-bc57-9d5af4ee61c3" providerId="ADAL" clId="{E47C81FD-31A3-4F03-ADAC-D6DA2A8FC39C}" dt="2025-09-08T14:24:26.811" v="1927" actId="20577"/>
        <pc:sldMkLst>
          <pc:docMk/>
          <pc:sldMk cId="2486630878" sldId="6466"/>
        </pc:sldMkLst>
        <pc:spChg chg="mod">
          <ac:chgData name="Ellen Sleeuwaert" userId="fe4f5225-0d6f-413c-bc57-9d5af4ee61c3" providerId="ADAL" clId="{E47C81FD-31A3-4F03-ADAC-D6DA2A8FC39C}" dt="2025-09-08T14:24:26.811" v="1927" actId="20577"/>
          <ac:spMkLst>
            <pc:docMk/>
            <pc:sldMk cId="2486630878" sldId="6466"/>
            <ac:spMk id="3" creationId="{5AB338A6-B566-2471-9993-B0FB216F62EE}"/>
          </ac:spMkLst>
        </pc:spChg>
      </pc:sldChg>
      <pc:sldChg chg="modSp mod modNotesTx">
        <pc:chgData name="Ellen Sleeuwaert" userId="fe4f5225-0d6f-413c-bc57-9d5af4ee61c3" providerId="ADAL" clId="{E47C81FD-31A3-4F03-ADAC-D6DA2A8FC39C}" dt="2025-09-08T14:22:32.906" v="1909" actId="20577"/>
        <pc:sldMkLst>
          <pc:docMk/>
          <pc:sldMk cId="1374207623" sldId="6468"/>
        </pc:sldMkLst>
        <pc:spChg chg="mod">
          <ac:chgData name="Ellen Sleeuwaert" userId="fe4f5225-0d6f-413c-bc57-9d5af4ee61c3" providerId="ADAL" clId="{E47C81FD-31A3-4F03-ADAC-D6DA2A8FC39C}" dt="2025-09-08T14:22:32.906" v="1909" actId="20577"/>
          <ac:spMkLst>
            <pc:docMk/>
            <pc:sldMk cId="1374207623" sldId="6468"/>
            <ac:spMk id="3" creationId="{3C235876-F8C0-5371-6828-D4C5ED80A298}"/>
          </ac:spMkLst>
        </pc:spChg>
      </pc:sldChg>
      <pc:sldChg chg="modNotesTx">
        <pc:chgData name="Ellen Sleeuwaert" userId="fe4f5225-0d6f-413c-bc57-9d5af4ee61c3" providerId="ADAL" clId="{E47C81FD-31A3-4F03-ADAC-D6DA2A8FC39C}" dt="2025-09-08T12:25:06.609" v="949" actId="20577"/>
        <pc:sldMkLst>
          <pc:docMk/>
          <pc:sldMk cId="2371571026" sldId="6470"/>
        </pc:sldMkLst>
      </pc:sldChg>
      <pc:sldChg chg="modSp mod">
        <pc:chgData name="Ellen Sleeuwaert" userId="fe4f5225-0d6f-413c-bc57-9d5af4ee61c3" providerId="ADAL" clId="{E47C81FD-31A3-4F03-ADAC-D6DA2A8FC39C}" dt="2025-09-08T12:19:23.565" v="750" actId="20577"/>
        <pc:sldMkLst>
          <pc:docMk/>
          <pc:sldMk cId="1139285055" sldId="6472"/>
        </pc:sldMkLst>
        <pc:spChg chg="mod">
          <ac:chgData name="Ellen Sleeuwaert" userId="fe4f5225-0d6f-413c-bc57-9d5af4ee61c3" providerId="ADAL" clId="{E47C81FD-31A3-4F03-ADAC-D6DA2A8FC39C}" dt="2025-09-08T12:19:23.565" v="750" actId="20577"/>
          <ac:spMkLst>
            <pc:docMk/>
            <pc:sldMk cId="1139285055" sldId="6472"/>
            <ac:spMk id="3" creationId="{5C5F7251-CABF-757B-1920-C14318BBCC9E}"/>
          </ac:spMkLst>
        </pc:spChg>
      </pc:sldChg>
      <pc:sldChg chg="delSp modSp mod modShow">
        <pc:chgData name="Ellen Sleeuwaert" userId="fe4f5225-0d6f-413c-bc57-9d5af4ee61c3" providerId="ADAL" clId="{E47C81FD-31A3-4F03-ADAC-D6DA2A8FC39C}" dt="2025-09-08T14:17:47.350" v="1805" actId="729"/>
        <pc:sldMkLst>
          <pc:docMk/>
          <pc:sldMk cId="1126360245" sldId="6473"/>
        </pc:sldMkLst>
        <pc:spChg chg="mod">
          <ac:chgData name="Ellen Sleeuwaert" userId="fe4f5225-0d6f-413c-bc57-9d5af4ee61c3" providerId="ADAL" clId="{E47C81FD-31A3-4F03-ADAC-D6DA2A8FC39C}" dt="2025-09-08T12:14:15.520" v="620" actId="14100"/>
          <ac:spMkLst>
            <pc:docMk/>
            <pc:sldMk cId="1126360245" sldId="6473"/>
            <ac:spMk id="2" creationId="{64B155B6-C748-50C6-FCCC-97B9AFB66B27}"/>
          </ac:spMkLst>
        </pc:spChg>
        <pc:picChg chg="mod">
          <ac:chgData name="Ellen Sleeuwaert" userId="fe4f5225-0d6f-413c-bc57-9d5af4ee61c3" providerId="ADAL" clId="{E47C81FD-31A3-4F03-ADAC-D6DA2A8FC39C}" dt="2025-09-08T12:14:12.315" v="619" actId="1076"/>
          <ac:picMkLst>
            <pc:docMk/>
            <pc:sldMk cId="1126360245" sldId="6473"/>
            <ac:picMk id="4" creationId="{7C65771B-8E1D-3A02-FAAA-9C3046A4E758}"/>
          </ac:picMkLst>
        </pc:picChg>
        <pc:picChg chg="del">
          <ac:chgData name="Ellen Sleeuwaert" userId="fe4f5225-0d6f-413c-bc57-9d5af4ee61c3" providerId="ADAL" clId="{E47C81FD-31A3-4F03-ADAC-D6DA2A8FC39C}" dt="2025-09-08T12:14:10.742" v="618" actId="21"/>
          <ac:picMkLst>
            <pc:docMk/>
            <pc:sldMk cId="1126360245" sldId="6473"/>
            <ac:picMk id="7" creationId="{DC1026A8-481F-320A-19CE-7CB638D6E177}"/>
          </ac:picMkLst>
        </pc:picChg>
      </pc:sldChg>
      <pc:sldChg chg="modSp mod modNotesTx">
        <pc:chgData name="Ellen Sleeuwaert" userId="fe4f5225-0d6f-413c-bc57-9d5af4ee61c3" providerId="ADAL" clId="{E47C81FD-31A3-4F03-ADAC-D6DA2A8FC39C}" dt="2025-09-08T14:21:59.416" v="1908" actId="20577"/>
        <pc:sldMkLst>
          <pc:docMk/>
          <pc:sldMk cId="1101514374" sldId="6476"/>
        </pc:sldMkLst>
        <pc:spChg chg="mod">
          <ac:chgData name="Ellen Sleeuwaert" userId="fe4f5225-0d6f-413c-bc57-9d5af4ee61c3" providerId="ADAL" clId="{E47C81FD-31A3-4F03-ADAC-D6DA2A8FC39C}" dt="2025-09-08T14:21:49.180" v="1895" actId="5793"/>
          <ac:spMkLst>
            <pc:docMk/>
            <pc:sldMk cId="1101514374" sldId="6476"/>
            <ac:spMk id="3" creationId="{F452AAF8-7CBA-C66F-1BE9-E5614544B1E0}"/>
          </ac:spMkLst>
        </pc:spChg>
      </pc:sldChg>
      <pc:sldChg chg="modSp mod">
        <pc:chgData name="Ellen Sleeuwaert" userId="fe4f5225-0d6f-413c-bc57-9d5af4ee61c3" providerId="ADAL" clId="{E47C81FD-31A3-4F03-ADAC-D6DA2A8FC39C}" dt="2025-09-08T12:13:23.640" v="616" actId="20577"/>
        <pc:sldMkLst>
          <pc:docMk/>
          <pc:sldMk cId="685352182" sldId="6477"/>
        </pc:sldMkLst>
        <pc:spChg chg="mod">
          <ac:chgData name="Ellen Sleeuwaert" userId="fe4f5225-0d6f-413c-bc57-9d5af4ee61c3" providerId="ADAL" clId="{E47C81FD-31A3-4F03-ADAC-D6DA2A8FC39C}" dt="2025-09-08T12:13:23.640" v="616" actId="20577"/>
          <ac:spMkLst>
            <pc:docMk/>
            <pc:sldMk cId="685352182" sldId="6477"/>
            <ac:spMk id="9" creationId="{5F18E4BE-5CD1-8957-111E-05DC96493A66}"/>
          </ac:spMkLst>
        </pc:spChg>
      </pc:sldChg>
      <pc:sldChg chg="addSp delSp modSp mod">
        <pc:chgData name="Ellen Sleeuwaert" userId="fe4f5225-0d6f-413c-bc57-9d5af4ee61c3" providerId="ADAL" clId="{E47C81FD-31A3-4F03-ADAC-D6DA2A8FC39C}" dt="2025-09-08T12:10:37.580" v="615" actId="962"/>
        <pc:sldMkLst>
          <pc:docMk/>
          <pc:sldMk cId="2359989775" sldId="6479"/>
        </pc:sldMkLst>
        <pc:spChg chg="mod">
          <ac:chgData name="Ellen Sleeuwaert" userId="fe4f5225-0d6f-413c-bc57-9d5af4ee61c3" providerId="ADAL" clId="{E47C81FD-31A3-4F03-ADAC-D6DA2A8FC39C}" dt="2025-09-08T12:10:11.980" v="607" actId="5793"/>
          <ac:spMkLst>
            <pc:docMk/>
            <pc:sldMk cId="2359989775" sldId="6479"/>
            <ac:spMk id="9" creationId="{81A97E72-945D-9E5B-6678-45BCEFC8644E}"/>
          </ac:spMkLst>
        </pc:spChg>
        <pc:graphicFrameChg chg="del mod modGraphic">
          <ac:chgData name="Ellen Sleeuwaert" userId="fe4f5225-0d6f-413c-bc57-9d5af4ee61c3" providerId="ADAL" clId="{E47C81FD-31A3-4F03-ADAC-D6DA2A8FC39C}" dt="2025-09-08T12:10:05.520" v="605" actId="21"/>
          <ac:graphicFrameMkLst>
            <pc:docMk/>
            <pc:sldMk cId="2359989775" sldId="6479"/>
            <ac:graphicFrameMk id="4" creationId="{D6345A3B-73CB-76AD-3EB2-A2ED366237C3}"/>
          </ac:graphicFrameMkLst>
        </pc:graphicFrameChg>
        <pc:picChg chg="add mod">
          <ac:chgData name="Ellen Sleeuwaert" userId="fe4f5225-0d6f-413c-bc57-9d5af4ee61c3" providerId="ADAL" clId="{E47C81FD-31A3-4F03-ADAC-D6DA2A8FC39C}" dt="2025-09-08T12:10:37.580" v="615" actId="962"/>
          <ac:picMkLst>
            <pc:docMk/>
            <pc:sldMk cId="2359989775" sldId="6479"/>
            <ac:picMk id="8" creationId="{B72BEA98-D4A1-3B24-B86F-354FC6F2D1C2}"/>
          </ac:picMkLst>
        </pc:picChg>
      </pc:sldChg>
      <pc:sldChg chg="mod modShow">
        <pc:chgData name="Ellen Sleeuwaert" userId="fe4f5225-0d6f-413c-bc57-9d5af4ee61c3" providerId="ADAL" clId="{E47C81FD-31A3-4F03-ADAC-D6DA2A8FC39C}" dt="2025-09-08T12:24:31.209" v="947" actId="729"/>
        <pc:sldMkLst>
          <pc:docMk/>
          <pc:sldMk cId="282720409" sldId="6484"/>
        </pc:sldMkLst>
      </pc:sldChg>
      <pc:sldChg chg="addSp delSp modSp add mod modShow">
        <pc:chgData name="Ellen Sleeuwaert" userId="fe4f5225-0d6f-413c-bc57-9d5af4ee61c3" providerId="ADAL" clId="{E47C81FD-31A3-4F03-ADAC-D6DA2A8FC39C}" dt="2025-09-08T14:16:32.096" v="1804" actId="729"/>
        <pc:sldMkLst>
          <pc:docMk/>
          <pc:sldMk cId="1460865341" sldId="6485"/>
        </pc:sldMkLst>
        <pc:spChg chg="mod">
          <ac:chgData name="Ellen Sleeuwaert" userId="fe4f5225-0d6f-413c-bc57-9d5af4ee61c3" providerId="ADAL" clId="{E47C81FD-31A3-4F03-ADAC-D6DA2A8FC39C}" dt="2025-09-08T12:16:05.292" v="664" actId="20577"/>
          <ac:spMkLst>
            <pc:docMk/>
            <pc:sldMk cId="1460865341" sldId="6485"/>
            <ac:spMk id="9" creationId="{81A97E72-945D-9E5B-6678-45BCEFC8644E}"/>
          </ac:spMkLst>
        </pc:spChg>
        <pc:picChg chg="add mod">
          <ac:chgData name="Ellen Sleeuwaert" userId="fe4f5225-0d6f-413c-bc57-9d5af4ee61c3" providerId="ADAL" clId="{E47C81FD-31A3-4F03-ADAC-D6DA2A8FC39C}" dt="2025-09-08T12:16:21.074" v="671" actId="962"/>
          <ac:picMkLst>
            <pc:docMk/>
            <pc:sldMk cId="1460865341" sldId="6485"/>
            <ac:picMk id="6" creationId="{E37EC2ED-3C5C-33C7-6B52-D39B1C2256D6}"/>
          </ac:picMkLst>
        </pc:picChg>
        <pc:picChg chg="del">
          <ac:chgData name="Ellen Sleeuwaert" userId="fe4f5225-0d6f-413c-bc57-9d5af4ee61c3" providerId="ADAL" clId="{E47C81FD-31A3-4F03-ADAC-D6DA2A8FC39C}" dt="2025-09-08T12:15:57.606" v="662" actId="21"/>
          <ac:picMkLst>
            <pc:docMk/>
            <pc:sldMk cId="1460865341" sldId="6485"/>
            <ac:picMk id="8" creationId="{B72BEA98-D4A1-3B24-B86F-354FC6F2D1C2}"/>
          </ac:picMkLst>
        </pc:picChg>
      </pc:sldChg>
      <pc:sldChg chg="new del">
        <pc:chgData name="Ellen Sleeuwaert" userId="fe4f5225-0d6f-413c-bc57-9d5af4ee61c3" providerId="ADAL" clId="{E47C81FD-31A3-4F03-ADAC-D6DA2A8FC39C}" dt="2025-09-08T13:31:56.925" v="1280" actId="680"/>
        <pc:sldMkLst>
          <pc:docMk/>
          <pc:sldMk cId="362627021" sldId="6486"/>
        </pc:sldMkLst>
      </pc:sldChg>
      <pc:sldChg chg="addSp delSp modSp new mod ord setBg">
        <pc:chgData name="Ellen Sleeuwaert" userId="fe4f5225-0d6f-413c-bc57-9d5af4ee61c3" providerId="ADAL" clId="{E47C81FD-31A3-4F03-ADAC-D6DA2A8FC39C}" dt="2025-09-08T13:42:33.585" v="1297"/>
        <pc:sldMkLst>
          <pc:docMk/>
          <pc:sldMk cId="3821210377" sldId="6486"/>
        </pc:sldMkLst>
        <pc:spChg chg="add del">
          <ac:chgData name="Ellen Sleeuwaert" userId="fe4f5225-0d6f-413c-bc57-9d5af4ee61c3" providerId="ADAL" clId="{E47C81FD-31A3-4F03-ADAC-D6DA2A8FC39C}" dt="2025-09-08T13:32:31.517" v="1292" actId="26606"/>
          <ac:spMkLst>
            <pc:docMk/>
            <pc:sldMk cId="3821210377" sldId="6486"/>
            <ac:spMk id="2" creationId="{BE7F049B-D529-64EE-E392-BFDCFD19DB03}"/>
          </ac:spMkLst>
        </pc:spChg>
        <pc:spChg chg="del mod">
          <ac:chgData name="Ellen Sleeuwaert" userId="fe4f5225-0d6f-413c-bc57-9d5af4ee61c3" providerId="ADAL" clId="{E47C81FD-31A3-4F03-ADAC-D6DA2A8FC39C}" dt="2025-09-08T13:32:10.665" v="1283" actId="931"/>
          <ac:spMkLst>
            <pc:docMk/>
            <pc:sldMk cId="3821210377" sldId="6486"/>
            <ac:spMk id="3" creationId="{495E8275-4251-E38B-99EA-A1DE123DC5FC}"/>
          </ac:spMkLst>
        </pc:spChg>
        <pc:spChg chg="add del">
          <ac:chgData name="Ellen Sleeuwaert" userId="fe4f5225-0d6f-413c-bc57-9d5af4ee61c3" providerId="ADAL" clId="{E47C81FD-31A3-4F03-ADAC-D6DA2A8FC39C}" dt="2025-09-08T13:32:31.517" v="1292" actId="26606"/>
          <ac:spMkLst>
            <pc:docMk/>
            <pc:sldMk cId="3821210377" sldId="6486"/>
            <ac:spMk id="10" creationId="{42A4FC2C-047E-45A5-965D-8E1E3BF09BC6}"/>
          </ac:spMkLst>
        </pc:spChg>
        <pc:picChg chg="add mod">
          <ac:chgData name="Ellen Sleeuwaert" userId="fe4f5225-0d6f-413c-bc57-9d5af4ee61c3" providerId="ADAL" clId="{E47C81FD-31A3-4F03-ADAC-D6DA2A8FC39C}" dt="2025-09-08T13:32:35.454" v="1293" actId="14100"/>
          <ac:picMkLst>
            <pc:docMk/>
            <pc:sldMk cId="3821210377" sldId="6486"/>
            <ac:picMk id="5" creationId="{2E31B930-8A0F-D5A5-4251-CD0238A7599B}"/>
          </ac:picMkLst>
        </pc:picChg>
      </pc:sldChg>
      <pc:sldChg chg="addSp delSp modSp new mod ord setBg modNotesTx">
        <pc:chgData name="Ellen Sleeuwaert" userId="fe4f5225-0d6f-413c-bc57-9d5af4ee61c3" providerId="ADAL" clId="{E47C81FD-31A3-4F03-ADAC-D6DA2A8FC39C}" dt="2025-09-08T14:18:25.667" v="1807"/>
        <pc:sldMkLst>
          <pc:docMk/>
          <pc:sldMk cId="281877717" sldId="6487"/>
        </pc:sldMkLst>
        <pc:spChg chg="del">
          <ac:chgData name="Ellen Sleeuwaert" userId="fe4f5225-0d6f-413c-bc57-9d5af4ee61c3" providerId="ADAL" clId="{E47C81FD-31A3-4F03-ADAC-D6DA2A8FC39C}" dt="2025-09-08T13:57:39.250" v="1307" actId="26606"/>
          <ac:spMkLst>
            <pc:docMk/>
            <pc:sldMk cId="281877717" sldId="6487"/>
            <ac:spMk id="2" creationId="{05BE3B99-4648-3D91-C9B2-AE1230D87B0D}"/>
          </ac:spMkLst>
        </pc:spChg>
        <pc:spChg chg="del mod">
          <ac:chgData name="Ellen Sleeuwaert" userId="fe4f5225-0d6f-413c-bc57-9d5af4ee61c3" providerId="ADAL" clId="{E47C81FD-31A3-4F03-ADAC-D6DA2A8FC39C}" dt="2025-09-08T13:57:35.022" v="1304" actId="931"/>
          <ac:spMkLst>
            <pc:docMk/>
            <pc:sldMk cId="281877717" sldId="6487"/>
            <ac:spMk id="3" creationId="{A121698C-E4FD-CC20-F32E-CE419B958B47}"/>
          </ac:spMkLst>
        </pc:spChg>
        <pc:spChg chg="add">
          <ac:chgData name="Ellen Sleeuwaert" userId="fe4f5225-0d6f-413c-bc57-9d5af4ee61c3" providerId="ADAL" clId="{E47C81FD-31A3-4F03-ADAC-D6DA2A8FC39C}" dt="2025-09-08T13:57:39.250" v="1307" actId="26606"/>
          <ac:spMkLst>
            <pc:docMk/>
            <pc:sldMk cId="281877717" sldId="6487"/>
            <ac:spMk id="10" creationId="{42A4FC2C-047E-45A5-965D-8E1E3BF09BC6}"/>
          </ac:spMkLst>
        </pc:spChg>
        <pc:picChg chg="add mod">
          <ac:chgData name="Ellen Sleeuwaert" userId="fe4f5225-0d6f-413c-bc57-9d5af4ee61c3" providerId="ADAL" clId="{E47C81FD-31A3-4F03-ADAC-D6DA2A8FC39C}" dt="2025-09-08T13:57:41.976" v="1309" actId="962"/>
          <ac:picMkLst>
            <pc:docMk/>
            <pc:sldMk cId="281877717" sldId="6487"/>
            <ac:picMk id="5" creationId="{0D967A84-429A-88CD-7345-E7A2B56C43CD}"/>
          </ac:picMkLst>
        </pc:picChg>
      </pc:sldChg>
      <pc:sldChg chg="addSp delSp modSp new mod ord setBg">
        <pc:chgData name="Ellen Sleeuwaert" userId="fe4f5225-0d6f-413c-bc57-9d5af4ee61c3" providerId="ADAL" clId="{E47C81FD-31A3-4F03-ADAC-D6DA2A8FC39C}" dt="2025-09-08T14:18:35.531" v="1809"/>
        <pc:sldMkLst>
          <pc:docMk/>
          <pc:sldMk cId="4216879558" sldId="6488"/>
        </pc:sldMkLst>
        <pc:spChg chg="del">
          <ac:chgData name="Ellen Sleeuwaert" userId="fe4f5225-0d6f-413c-bc57-9d5af4ee61c3" providerId="ADAL" clId="{E47C81FD-31A3-4F03-ADAC-D6DA2A8FC39C}" dt="2025-09-08T13:58:00.634" v="1315" actId="26606"/>
          <ac:spMkLst>
            <pc:docMk/>
            <pc:sldMk cId="4216879558" sldId="6488"/>
            <ac:spMk id="2" creationId="{F1F45AA9-B211-BAAE-FD67-86316D993634}"/>
          </ac:spMkLst>
        </pc:spChg>
        <pc:spChg chg="del mod">
          <ac:chgData name="Ellen Sleeuwaert" userId="fe4f5225-0d6f-413c-bc57-9d5af4ee61c3" providerId="ADAL" clId="{E47C81FD-31A3-4F03-ADAC-D6DA2A8FC39C}" dt="2025-09-08T13:57:57.937" v="1312" actId="931"/>
          <ac:spMkLst>
            <pc:docMk/>
            <pc:sldMk cId="4216879558" sldId="6488"/>
            <ac:spMk id="3" creationId="{CD5D2A25-5F3D-5F1D-4DBE-7C464C415F4E}"/>
          </ac:spMkLst>
        </pc:spChg>
        <pc:spChg chg="add">
          <ac:chgData name="Ellen Sleeuwaert" userId="fe4f5225-0d6f-413c-bc57-9d5af4ee61c3" providerId="ADAL" clId="{E47C81FD-31A3-4F03-ADAC-D6DA2A8FC39C}" dt="2025-09-08T13:58:00.634" v="1315" actId="26606"/>
          <ac:spMkLst>
            <pc:docMk/>
            <pc:sldMk cId="4216879558" sldId="6488"/>
            <ac:spMk id="10" creationId="{42A4FC2C-047E-45A5-965D-8E1E3BF09BC6}"/>
          </ac:spMkLst>
        </pc:spChg>
        <pc:picChg chg="add mod">
          <ac:chgData name="Ellen Sleeuwaert" userId="fe4f5225-0d6f-413c-bc57-9d5af4ee61c3" providerId="ADAL" clId="{E47C81FD-31A3-4F03-ADAC-D6DA2A8FC39C}" dt="2025-09-08T13:58:00.634" v="1315" actId="26606"/>
          <ac:picMkLst>
            <pc:docMk/>
            <pc:sldMk cId="4216879558" sldId="6488"/>
            <ac:picMk id="5" creationId="{CA335CE8-21F3-E396-E766-1584F99141C6}"/>
          </ac:picMkLst>
        </pc:picChg>
      </pc:sldChg>
    </pc:docChg>
  </pc:docChgLst>
  <pc:docChgLst>
    <pc:chgData name="Ellen Sleeuwaert" userId="S::u09esl@acv-csc.be::fe4f5225-0d6f-413c-bc57-9d5af4ee61c3" providerId="AD" clId="Web-{798AFE97-EA19-C401-B796-B36FD8707712}"/>
    <pc:docChg chg="modSld">
      <pc:chgData name="Ellen Sleeuwaert" userId="S::u09esl@acv-csc.be::fe4f5225-0d6f-413c-bc57-9d5af4ee61c3" providerId="AD" clId="Web-{798AFE97-EA19-C401-B796-B36FD8707712}" dt="2025-09-09T08:56:00.123" v="500"/>
      <pc:docMkLst>
        <pc:docMk/>
      </pc:docMkLst>
      <pc:sldChg chg="modNotes">
        <pc:chgData name="Ellen Sleeuwaert" userId="S::u09esl@acv-csc.be::fe4f5225-0d6f-413c-bc57-9d5af4ee61c3" providerId="AD" clId="Web-{798AFE97-EA19-C401-B796-B36FD8707712}" dt="2025-09-09T08:54:25.153" v="494"/>
        <pc:sldMkLst>
          <pc:docMk/>
          <pc:sldMk cId="4291228906" sldId="264"/>
        </pc:sldMkLst>
      </pc:sldChg>
      <pc:sldChg chg="mod modShow">
        <pc:chgData name="Ellen Sleeuwaert" userId="S::u09esl@acv-csc.be::fe4f5225-0d6f-413c-bc57-9d5af4ee61c3" providerId="AD" clId="Web-{798AFE97-EA19-C401-B796-B36FD8707712}" dt="2025-09-09T08:52:53.652" v="296"/>
        <pc:sldMkLst>
          <pc:docMk/>
          <pc:sldMk cId="3270615084" sldId="6443"/>
        </pc:sldMkLst>
      </pc:sldChg>
      <pc:sldChg chg="modNotes">
        <pc:chgData name="Ellen Sleeuwaert" userId="S::u09esl@acv-csc.be::fe4f5225-0d6f-413c-bc57-9d5af4ee61c3" providerId="AD" clId="Web-{798AFE97-EA19-C401-B796-B36FD8707712}" dt="2025-09-09T08:43:18.467" v="23"/>
        <pc:sldMkLst>
          <pc:docMk/>
          <pc:sldMk cId="3228320350" sldId="6448"/>
        </pc:sldMkLst>
      </pc:sldChg>
      <pc:sldChg chg="modNotes">
        <pc:chgData name="Ellen Sleeuwaert" userId="S::u09esl@acv-csc.be::fe4f5225-0d6f-413c-bc57-9d5af4ee61c3" providerId="AD" clId="Web-{798AFE97-EA19-C401-B796-B36FD8707712}" dt="2025-09-09T08:44:33.454" v="35"/>
        <pc:sldMkLst>
          <pc:docMk/>
          <pc:sldMk cId="1047571063" sldId="6450"/>
        </pc:sldMkLst>
      </pc:sldChg>
      <pc:sldChg chg="modNotes">
        <pc:chgData name="Ellen Sleeuwaert" userId="S::u09esl@acv-csc.be::fe4f5225-0d6f-413c-bc57-9d5af4ee61c3" providerId="AD" clId="Web-{798AFE97-EA19-C401-B796-B36FD8707712}" dt="2025-09-09T08:48:00.226" v="160"/>
        <pc:sldMkLst>
          <pc:docMk/>
          <pc:sldMk cId="3333777843" sldId="6452"/>
        </pc:sldMkLst>
      </pc:sldChg>
      <pc:sldChg chg="modNotes">
        <pc:chgData name="Ellen Sleeuwaert" userId="S::u09esl@acv-csc.be::fe4f5225-0d6f-413c-bc57-9d5af4ee61c3" providerId="AD" clId="Web-{798AFE97-EA19-C401-B796-B36FD8707712}" dt="2025-09-09T08:53:34.918" v="493"/>
        <pc:sldMkLst>
          <pc:docMk/>
          <pc:sldMk cId="1403504750" sldId="6455"/>
        </pc:sldMkLst>
      </pc:sldChg>
      <pc:sldChg chg="modNotes">
        <pc:chgData name="Ellen Sleeuwaert" userId="S::u09esl@acv-csc.be::fe4f5225-0d6f-413c-bc57-9d5af4ee61c3" providerId="AD" clId="Web-{798AFE97-EA19-C401-B796-B36FD8707712}" dt="2025-09-09T08:46:51.253" v="151"/>
        <pc:sldMkLst>
          <pc:docMk/>
          <pc:sldMk cId="989651147" sldId="6457"/>
        </pc:sldMkLst>
      </pc:sldChg>
      <pc:sldChg chg="modNotes">
        <pc:chgData name="Ellen Sleeuwaert" userId="S::u09esl@acv-csc.be::fe4f5225-0d6f-413c-bc57-9d5af4ee61c3" providerId="AD" clId="Web-{798AFE97-EA19-C401-B796-B36FD8707712}" dt="2025-09-09T08:45:31.064" v="111"/>
        <pc:sldMkLst>
          <pc:docMk/>
          <pc:sldMk cId="2901361869" sldId="6458"/>
        </pc:sldMkLst>
      </pc:sldChg>
      <pc:sldChg chg="modNotes">
        <pc:chgData name="Ellen Sleeuwaert" userId="S::u09esl@acv-csc.be::fe4f5225-0d6f-413c-bc57-9d5af4ee61c3" providerId="AD" clId="Web-{798AFE97-EA19-C401-B796-B36FD8707712}" dt="2025-09-09T08:45:42.986" v="113"/>
        <pc:sldMkLst>
          <pc:docMk/>
          <pc:sldMk cId="1050157308" sldId="6463"/>
        </pc:sldMkLst>
      </pc:sldChg>
      <pc:sldChg chg="modNotes">
        <pc:chgData name="Ellen Sleeuwaert" userId="S::u09esl@acv-csc.be::fe4f5225-0d6f-413c-bc57-9d5af4ee61c3" providerId="AD" clId="Web-{798AFE97-EA19-C401-B796-B36FD8707712}" dt="2025-09-09T08:50:57.820" v="231"/>
        <pc:sldMkLst>
          <pc:docMk/>
          <pc:sldMk cId="1374207623" sldId="6468"/>
        </pc:sldMkLst>
      </pc:sldChg>
      <pc:sldChg chg="modNotes">
        <pc:chgData name="Ellen Sleeuwaert" userId="S::u09esl@acv-csc.be::fe4f5225-0d6f-413c-bc57-9d5af4ee61c3" providerId="AD" clId="Web-{798AFE97-EA19-C401-B796-B36FD8707712}" dt="2025-09-09T08:52:41.683" v="295"/>
        <pc:sldMkLst>
          <pc:docMk/>
          <pc:sldMk cId="2371571026" sldId="6470"/>
        </pc:sldMkLst>
      </pc:sldChg>
      <pc:sldChg chg="mod modShow modNotes">
        <pc:chgData name="Ellen Sleeuwaert" userId="S::u09esl@acv-csc.be::fe4f5225-0d6f-413c-bc57-9d5af4ee61c3" providerId="AD" clId="Web-{798AFE97-EA19-C401-B796-B36FD8707712}" dt="2025-09-09T08:55:17.763" v="497"/>
        <pc:sldMkLst>
          <pc:docMk/>
          <pc:sldMk cId="1126360245" sldId="6473"/>
        </pc:sldMkLst>
      </pc:sldChg>
      <pc:sldChg chg="modNotes">
        <pc:chgData name="Ellen Sleeuwaert" userId="S::u09esl@acv-csc.be::fe4f5225-0d6f-413c-bc57-9d5af4ee61c3" providerId="AD" clId="Web-{798AFE97-EA19-C401-B796-B36FD8707712}" dt="2025-09-09T08:54:59.404" v="495"/>
        <pc:sldMkLst>
          <pc:docMk/>
          <pc:sldMk cId="2259852728" sldId="6474"/>
        </pc:sldMkLst>
      </pc:sldChg>
      <pc:sldChg chg="modNotes">
        <pc:chgData name="Ellen Sleeuwaert" userId="S::u09esl@acv-csc.be::fe4f5225-0d6f-413c-bc57-9d5af4ee61c3" providerId="AD" clId="Web-{798AFE97-EA19-C401-B796-B36FD8707712}" dt="2025-09-09T08:50:39.928" v="229"/>
        <pc:sldMkLst>
          <pc:docMk/>
          <pc:sldMk cId="1101514374" sldId="6476"/>
        </pc:sldMkLst>
      </pc:sldChg>
      <pc:sldChg chg="modNotes">
        <pc:chgData name="Ellen Sleeuwaert" userId="S::u09esl@acv-csc.be::fe4f5225-0d6f-413c-bc57-9d5af4ee61c3" providerId="AD" clId="Web-{798AFE97-EA19-C401-B796-B36FD8707712}" dt="2025-09-09T08:55:22.763" v="498"/>
        <pc:sldMkLst>
          <pc:docMk/>
          <pc:sldMk cId="685352182" sldId="6477"/>
        </pc:sldMkLst>
      </pc:sldChg>
      <pc:sldChg chg="modNotes">
        <pc:chgData name="Ellen Sleeuwaert" userId="S::u09esl@acv-csc.be::fe4f5225-0d6f-413c-bc57-9d5af4ee61c3" providerId="AD" clId="Web-{798AFE97-EA19-C401-B796-B36FD8707712}" dt="2025-09-09T08:51:47.228" v="266"/>
        <pc:sldMkLst>
          <pc:docMk/>
          <pc:sldMk cId="3906085198" sldId="6482"/>
        </pc:sldMkLst>
      </pc:sldChg>
      <pc:sldChg chg="mod modShow modNotes">
        <pc:chgData name="Ellen Sleeuwaert" userId="S::u09esl@acv-csc.be::fe4f5225-0d6f-413c-bc57-9d5af4ee61c3" providerId="AD" clId="Web-{798AFE97-EA19-C401-B796-B36FD8707712}" dt="2025-09-09T08:56:00.123" v="500"/>
        <pc:sldMkLst>
          <pc:docMk/>
          <pc:sldMk cId="282720409" sldId="6484"/>
        </pc:sldMkLst>
      </pc:sldChg>
      <pc:sldChg chg="modNotes">
        <pc:chgData name="Ellen Sleeuwaert" userId="S::u09esl@acv-csc.be::fe4f5225-0d6f-413c-bc57-9d5af4ee61c3" providerId="AD" clId="Web-{798AFE97-EA19-C401-B796-B36FD8707712}" dt="2025-09-09T08:43:36.296" v="32"/>
        <pc:sldMkLst>
          <pc:docMk/>
          <pc:sldMk cId="3821210377" sldId="6486"/>
        </pc:sldMkLst>
      </pc:sldChg>
      <pc:sldChg chg="modNotes">
        <pc:chgData name="Ellen Sleeuwaert" userId="S::u09esl@acv-csc.be::fe4f5225-0d6f-413c-bc57-9d5af4ee61c3" providerId="AD" clId="Web-{798AFE97-EA19-C401-B796-B36FD8707712}" dt="2025-09-09T08:50:21.599" v="228"/>
        <pc:sldMkLst>
          <pc:docMk/>
          <pc:sldMk cId="281877717" sldId="648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strRef>
          <c:f>M!$A$1</c:f>
          <c:strCache>
            <c:ptCount val="1"/>
            <c:pt idx="0">
              <c:v>10/03/2025</c:v>
            </c:pt>
          </c:strCache>
        </c:strRef>
      </c:tx>
      <c:layout>
        <c:manualLayout>
          <c:xMode val="edge"/>
          <c:yMode val="edge"/>
          <c:x val="0.91063691795858448"/>
          <c:y val="1.6726843610348423E-2"/>
        </c:manualLayout>
      </c:layout>
      <c:overlay val="1"/>
      <c:spPr>
        <a:solidFill>
          <a:schemeClr val="bg1">
            <a:lumMod val="50000"/>
          </a:schemeClr>
        </a:solidFill>
        <a:ln>
          <a:noFill/>
        </a:ln>
        <a:effectLst/>
      </c:spPr>
      <c:txPr>
        <a:bodyPr rot="0" spcFirstLastPara="1" vertOverflow="ellipsis" vert="horz" wrap="square" anchor="ctr" anchorCtr="1"/>
        <a:lstStyle/>
        <a:p>
          <a:pPr>
            <a:defRPr sz="1400" b="1" i="0" u="none" strike="noStrike" kern="1200" baseline="0">
              <a:solidFill>
                <a:schemeClr val="bg1"/>
              </a:solidFill>
              <a:latin typeface="Sanchez Regular" panose="02000000000000000000" pitchFamily="50" charset="0"/>
              <a:ea typeface="Arial"/>
              <a:cs typeface="Arial"/>
            </a:defRPr>
          </a:pPr>
          <a:endParaRPr lang="nl-BE"/>
        </a:p>
      </c:txPr>
    </c:title>
    <c:autoTitleDeleted val="0"/>
    <c:plotArea>
      <c:layout>
        <c:manualLayout>
          <c:layoutTarget val="inner"/>
          <c:xMode val="edge"/>
          <c:yMode val="edge"/>
          <c:x val="3.72241733304517E-2"/>
          <c:y val="0.11357310065971483"/>
          <c:w val="0.96064827822202992"/>
          <c:h val="0.70290172061825595"/>
        </c:manualLayout>
      </c:layout>
      <c:barChart>
        <c:barDir val="col"/>
        <c:grouping val="clustered"/>
        <c:varyColors val="0"/>
        <c:ser>
          <c:idx val="0"/>
          <c:order val="0"/>
          <c:spPr>
            <a:solidFill>
              <a:srgbClr val="00B050"/>
            </a:solidFill>
            <a:ln>
              <a:noFill/>
            </a:ln>
            <a:effectLst/>
          </c:spPr>
          <c:invertIfNegative val="0"/>
          <c:dPt>
            <c:idx val="27"/>
            <c:invertIfNegative val="0"/>
            <c:bubble3D val="0"/>
            <c:spPr>
              <a:solidFill>
                <a:srgbClr val="00B050"/>
              </a:solidFill>
              <a:ln>
                <a:solidFill>
                  <a:srgbClr val="1F497D"/>
                </a:solidFill>
              </a:ln>
              <a:effectLst/>
            </c:spPr>
            <c:extLst>
              <c:ext xmlns:c16="http://schemas.microsoft.com/office/drawing/2014/chart" uri="{C3380CC4-5D6E-409C-BE32-E72D297353CC}">
                <c16:uniqueId val="{00000001-F9E6-46EE-9059-48B8CC84D6D5}"/>
              </c:ext>
            </c:extLst>
          </c:dPt>
          <c:dLbls>
            <c:numFmt formatCode="#,##0.0" sourceLinked="0"/>
            <c:spPr>
              <a:noFill/>
              <a:ln w="25400">
                <a:noFill/>
              </a:ln>
              <a:effectLst/>
            </c:spPr>
            <c:txPr>
              <a:bodyPr rot="-5400000" spcFirstLastPara="1" vertOverflow="ellipsis" wrap="square" anchor="ctr" anchorCtr="1"/>
              <a:lstStyle/>
              <a:p>
                <a:pPr>
                  <a:defRPr sz="1600" b="0" i="0" u="none" strike="noStrike" kern="1200" baseline="0">
                    <a:solidFill>
                      <a:schemeClr val="tx1"/>
                    </a:solidFill>
                    <a:latin typeface="Sanchez Regular" panose="02000000000000000000" pitchFamily="50" charset="0"/>
                    <a:ea typeface="Arial"/>
                    <a:cs typeface="Arial"/>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M!$B$8:$AG$8</c:f>
              <c:numCache>
                <c:formatCode>General</c:formatCode>
                <c:ptCount val="3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pt idx="29">
                  <c:v>2022</c:v>
                </c:pt>
                <c:pt idx="30">
                  <c:v>2023</c:v>
                </c:pt>
                <c:pt idx="31">
                  <c:v>2024</c:v>
                </c:pt>
              </c:numCache>
            </c:numRef>
          </c:cat>
          <c:val>
            <c:numRef>
              <c:f>M!$B$9:$AG$9</c:f>
              <c:numCache>
                <c:formatCode>General</c:formatCode>
                <c:ptCount val="32"/>
                <c:pt idx="0">
                  <c:v>137.80000000000001</c:v>
                </c:pt>
                <c:pt idx="1">
                  <c:v>135.9</c:v>
                </c:pt>
                <c:pt idx="2">
                  <c:v>130.69999999999999</c:v>
                </c:pt>
                <c:pt idx="3">
                  <c:v>128.19999999999999</c:v>
                </c:pt>
                <c:pt idx="4">
                  <c:v>123.6</c:v>
                </c:pt>
                <c:pt idx="5" formatCode="0.0">
                  <c:v>118.19671320177952</c:v>
                </c:pt>
                <c:pt idx="6" formatCode="0.0">
                  <c:v>114.38339898290928</c:v>
                </c:pt>
                <c:pt idx="7" formatCode="0.0">
                  <c:v>108.7688113328841</c:v>
                </c:pt>
                <c:pt idx="8" formatCode="0.0">
                  <c:v>107.55999885623299</c:v>
                </c:pt>
                <c:pt idx="9" formatCode="0.0">
                  <c:v>104.68649057986636</c:v>
                </c:pt>
                <c:pt idx="10" formatCode="0.0">
                  <c:v>101.08673154387348</c:v>
                </c:pt>
                <c:pt idx="11" formatCode="0.0">
                  <c:v>96.501030428092989</c:v>
                </c:pt>
                <c:pt idx="12" formatCode="0.0">
                  <c:v>94.606473336398267</c:v>
                </c:pt>
                <c:pt idx="13">
                  <c:v>90.9</c:v>
                </c:pt>
                <c:pt idx="14">
                  <c:v>86.9</c:v>
                </c:pt>
                <c:pt idx="15">
                  <c:v>92.4</c:v>
                </c:pt>
                <c:pt idx="16">
                  <c:v>99.5</c:v>
                </c:pt>
                <c:pt idx="17" formatCode="0.0">
                  <c:v>99.7</c:v>
                </c:pt>
                <c:pt idx="18" formatCode="0.0">
                  <c:v>102.6</c:v>
                </c:pt>
                <c:pt idx="19" formatCode="0.0">
                  <c:v>104.3</c:v>
                </c:pt>
                <c:pt idx="20" formatCode="0.0">
                  <c:v>105.5</c:v>
                </c:pt>
                <c:pt idx="21" formatCode="0.0">
                  <c:v>107</c:v>
                </c:pt>
                <c:pt idx="22" formatCode="0.0">
                  <c:v>105.2</c:v>
                </c:pt>
                <c:pt idx="23" formatCode="0.0">
                  <c:v>104.9</c:v>
                </c:pt>
                <c:pt idx="24" formatCode="0.0">
                  <c:v>101.8</c:v>
                </c:pt>
                <c:pt idx="25" formatCode="0.0">
                  <c:v>99.9</c:v>
                </c:pt>
                <c:pt idx="26" formatCode="0.0">
                  <c:v>97.6</c:v>
                </c:pt>
                <c:pt idx="27" formatCode="0.0">
                  <c:v>111.2</c:v>
                </c:pt>
                <c:pt idx="28" formatCode="0.0">
                  <c:v>108.4</c:v>
                </c:pt>
                <c:pt idx="29" formatCode="0.0">
                  <c:v>102.6</c:v>
                </c:pt>
                <c:pt idx="30" formatCode="0.0">
                  <c:v>103.1</c:v>
                </c:pt>
                <c:pt idx="31" formatCode="0.0">
                  <c:v>104.4</c:v>
                </c:pt>
              </c:numCache>
            </c:numRef>
          </c:val>
          <c:extLst>
            <c:ext xmlns:c16="http://schemas.microsoft.com/office/drawing/2014/chart" uri="{C3380CC4-5D6E-409C-BE32-E72D297353CC}">
              <c16:uniqueId val="{00000002-F9E6-46EE-9059-48B8CC84D6D5}"/>
            </c:ext>
          </c:extLst>
        </c:ser>
        <c:dLbls>
          <c:showLegendKey val="0"/>
          <c:showVal val="0"/>
          <c:showCatName val="0"/>
          <c:showSerName val="0"/>
          <c:showPercent val="0"/>
          <c:showBubbleSize val="0"/>
        </c:dLbls>
        <c:gapWidth val="100"/>
        <c:axId val="88226048"/>
        <c:axId val="88231936"/>
      </c:barChart>
      <c:catAx>
        <c:axId val="88226048"/>
        <c:scaling>
          <c:orientation val="minMax"/>
        </c:scaling>
        <c:delete val="0"/>
        <c:axPos val="b"/>
        <c:numFmt formatCode="General" sourceLinked="1"/>
        <c:majorTickMark val="cross"/>
        <c:minorTickMark val="none"/>
        <c:tickLblPos val="nextTo"/>
        <c:spPr>
          <a:noFill/>
          <a:ln w="3175" cap="flat" cmpd="sng" algn="ctr">
            <a:solidFill>
              <a:schemeClr val="tx1">
                <a:lumMod val="65000"/>
                <a:lumOff val="35000"/>
              </a:schemeClr>
            </a:solidFill>
            <a:prstDash val="solid"/>
            <a:round/>
          </a:ln>
          <a:effectLst/>
        </c:spPr>
        <c:txPr>
          <a:bodyPr rot="-5400000" spcFirstLastPara="1" vertOverflow="ellipsis" wrap="square" anchor="ctr" anchorCtr="1"/>
          <a:lstStyle/>
          <a:p>
            <a:pPr>
              <a:defRPr sz="1600" b="0" i="0" u="none" strike="noStrike" kern="1200" baseline="0">
                <a:solidFill>
                  <a:schemeClr val="tx1">
                    <a:lumMod val="65000"/>
                    <a:lumOff val="35000"/>
                  </a:schemeClr>
                </a:solidFill>
                <a:latin typeface="Sanchez Regular" panose="02000000000000000000" pitchFamily="50" charset="0"/>
                <a:ea typeface="Verdana"/>
                <a:cs typeface="Verdana"/>
              </a:defRPr>
            </a:pPr>
            <a:endParaRPr lang="nl-BE"/>
          </a:p>
        </c:txPr>
        <c:crossAx val="88231936"/>
        <c:crosses val="autoZero"/>
        <c:auto val="1"/>
        <c:lblAlgn val="ctr"/>
        <c:lblOffset val="100"/>
        <c:tickLblSkip val="1"/>
        <c:tickMarkSkip val="1"/>
        <c:noMultiLvlLbl val="0"/>
      </c:catAx>
      <c:valAx>
        <c:axId val="88231936"/>
        <c:scaling>
          <c:orientation val="minMax"/>
          <c:min val="75"/>
        </c:scaling>
        <c:delete val="0"/>
        <c:axPos val="l"/>
        <c:majorGridlines>
          <c:spPr>
            <a:ln w="3175" cap="flat" cmpd="sng" algn="ctr">
              <a:solidFill>
                <a:srgbClr val="C0C0C0"/>
              </a:solidFill>
              <a:prstDash val="dash"/>
              <a:round/>
            </a:ln>
            <a:effectLst/>
          </c:spPr>
        </c:majorGridlines>
        <c:numFmt formatCode="General" sourceLinked="1"/>
        <c:majorTickMark val="out"/>
        <c:minorTickMark val="none"/>
        <c:tickLblPos val="nextTo"/>
        <c:spPr>
          <a:noFill/>
          <a:ln w="3175" cap="flat" cmpd="sng" algn="ctr">
            <a:noFill/>
            <a:prstDash val="solid"/>
            <a:round/>
          </a:ln>
          <a:effectLst/>
        </c:spPr>
        <c:txPr>
          <a:bodyPr rot="0" spcFirstLastPara="1" vertOverflow="ellipsis" wrap="square" anchor="ctr" anchorCtr="1"/>
          <a:lstStyle/>
          <a:p>
            <a:pPr>
              <a:defRPr sz="1600" b="0" i="0" u="none" strike="noStrike" kern="1200" baseline="0">
                <a:solidFill>
                  <a:schemeClr val="tx1">
                    <a:lumMod val="65000"/>
                    <a:lumOff val="35000"/>
                  </a:schemeClr>
                </a:solidFill>
                <a:latin typeface="Sanchez Regular" panose="02000000000000000000" pitchFamily="50" charset="0"/>
                <a:ea typeface="Verdana"/>
                <a:cs typeface="Verdana"/>
              </a:defRPr>
            </a:pPr>
            <a:endParaRPr lang="nl-BE"/>
          </a:p>
        </c:txPr>
        <c:crossAx val="88226048"/>
        <c:crosses val="autoZero"/>
        <c:crossBetween val="between"/>
      </c:valAx>
      <c:spPr>
        <a:noFill/>
        <a:ln w="25400">
          <a:noFill/>
        </a:ln>
        <a:effectLst/>
      </c:spPr>
    </c:plotArea>
    <c:plotVisOnly val="1"/>
    <c:dispBlanksAs val="gap"/>
    <c:showDLblsOverMax val="0"/>
  </c:chart>
  <c:spPr>
    <a:solidFill>
      <a:srgbClr val="FFFFFF"/>
    </a:solidFill>
    <a:ln w="3175" cap="flat" cmpd="sng" algn="ctr">
      <a:solidFill>
        <a:schemeClr val="bg1">
          <a:lumMod val="75000"/>
        </a:schemeClr>
      </a:solidFill>
      <a:prstDash val="solid"/>
      <a:round/>
    </a:ln>
    <a:effectLst/>
  </c:spPr>
  <c:txPr>
    <a:bodyPr/>
    <a:lstStyle/>
    <a:p>
      <a:pPr>
        <a:defRPr sz="950" b="0" i="0" u="none" strike="noStrike" baseline="0">
          <a:solidFill>
            <a:srgbClr val="000000"/>
          </a:solidFill>
          <a:latin typeface="Arial"/>
          <a:ea typeface="Arial"/>
          <a:cs typeface="Arial"/>
        </a:defRPr>
      </a:pPr>
      <a:endParaRPr lang="nl-BE"/>
    </a:p>
  </c:txPr>
  <c:externalData r:id="rId4">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5.png"/><Relationship Id="rId7" Type="http://schemas.openxmlformats.org/officeDocument/2006/relationships/image" Target="../media/image6.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5.png"/><Relationship Id="rId7" Type="http://schemas.openxmlformats.org/officeDocument/2006/relationships/image" Target="../media/image6.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BCD962-FE27-4EAE-AAD9-EB911BC6DE4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464423C-285D-4F6D-AB26-C5CDF627729E}">
      <dgm:prSet/>
      <dgm:spPr/>
      <dgm:t>
        <a:bodyPr/>
        <a:lstStyle/>
        <a:p>
          <a:pPr>
            <a:lnSpc>
              <a:spcPct val="100000"/>
            </a:lnSpc>
          </a:pPr>
          <a:r>
            <a:rPr lang="nl-BE" dirty="0">
              <a:solidFill>
                <a:sysClr val="windowText" lastClr="000000"/>
              </a:solidFill>
            </a:rPr>
            <a:t>Sociaal overleg vaak buitenspel gezet</a:t>
          </a:r>
          <a:endParaRPr lang="en-US" dirty="0">
            <a:solidFill>
              <a:sysClr val="windowText" lastClr="000000"/>
            </a:solidFill>
          </a:endParaRPr>
        </a:p>
      </dgm:t>
    </dgm:pt>
    <dgm:pt modelId="{4A8C55AF-488F-4F52-9E35-81DACF9F28F6}" type="parTrans" cxnId="{31DD03FB-62D6-477B-AFCF-1E23C833FF11}">
      <dgm:prSet/>
      <dgm:spPr/>
      <dgm:t>
        <a:bodyPr/>
        <a:lstStyle/>
        <a:p>
          <a:endParaRPr lang="en-US"/>
        </a:p>
      </dgm:t>
    </dgm:pt>
    <dgm:pt modelId="{F08E8011-843A-4097-91D9-5D2659D9502A}" type="sibTrans" cxnId="{31DD03FB-62D6-477B-AFCF-1E23C833FF11}">
      <dgm:prSet/>
      <dgm:spPr/>
      <dgm:t>
        <a:bodyPr/>
        <a:lstStyle/>
        <a:p>
          <a:endParaRPr lang="en-US"/>
        </a:p>
      </dgm:t>
    </dgm:pt>
    <dgm:pt modelId="{F8796BF4-2106-46FC-BE9A-7C5768A132F6}">
      <dgm:prSet/>
      <dgm:spPr/>
      <dgm:t>
        <a:bodyPr/>
        <a:lstStyle/>
        <a:p>
          <a:pPr>
            <a:lnSpc>
              <a:spcPct val="100000"/>
            </a:lnSpc>
          </a:pPr>
          <a:r>
            <a:rPr lang="nl-BE" dirty="0">
              <a:solidFill>
                <a:sysClr val="windowText" lastClr="000000"/>
              </a:solidFill>
            </a:rPr>
            <a:t>Wie betaalt echt? </a:t>
          </a:r>
          <a:endParaRPr lang="en-US" dirty="0">
            <a:solidFill>
              <a:sysClr val="windowText" lastClr="000000"/>
            </a:solidFill>
          </a:endParaRPr>
        </a:p>
      </dgm:t>
    </dgm:pt>
    <dgm:pt modelId="{E93CE548-B792-4FBB-8092-1CD075ABE1AE}" type="parTrans" cxnId="{B199015E-2CF2-41A3-AA0C-BD53D521C382}">
      <dgm:prSet/>
      <dgm:spPr/>
      <dgm:t>
        <a:bodyPr/>
        <a:lstStyle/>
        <a:p>
          <a:endParaRPr lang="en-US"/>
        </a:p>
      </dgm:t>
    </dgm:pt>
    <dgm:pt modelId="{E859BD9F-7FCD-42C3-843A-1A10F1CF806F}" type="sibTrans" cxnId="{B199015E-2CF2-41A3-AA0C-BD53D521C382}">
      <dgm:prSet/>
      <dgm:spPr/>
      <dgm:t>
        <a:bodyPr/>
        <a:lstStyle/>
        <a:p>
          <a:endParaRPr lang="en-US"/>
        </a:p>
      </dgm:t>
    </dgm:pt>
    <dgm:pt modelId="{B4E4E1F3-E301-4D77-BE65-28737C4F0B34}">
      <dgm:prSet custT="1"/>
      <dgm:spPr/>
      <dgm:t>
        <a:bodyPr/>
        <a:lstStyle/>
        <a:p>
          <a:pPr>
            <a:lnSpc>
              <a:spcPct val="100000"/>
            </a:lnSpc>
          </a:pPr>
          <a:r>
            <a:rPr lang="nl-BE" sz="1400" dirty="0">
              <a:solidFill>
                <a:sysClr val="windowText" lastClr="000000"/>
              </a:solidFill>
            </a:rPr>
            <a:t>Werknemers en sociale zekerheid betalen de rekening</a:t>
          </a:r>
          <a:endParaRPr lang="en-US" sz="1400" dirty="0">
            <a:solidFill>
              <a:sysClr val="windowText" lastClr="000000"/>
            </a:solidFill>
          </a:endParaRPr>
        </a:p>
      </dgm:t>
    </dgm:pt>
    <dgm:pt modelId="{3FC9FD6B-1AF3-43DB-9FAE-E14D7ED22D02}" type="parTrans" cxnId="{4C5F92A7-DA2F-420E-B909-5743BE884074}">
      <dgm:prSet/>
      <dgm:spPr/>
      <dgm:t>
        <a:bodyPr/>
        <a:lstStyle/>
        <a:p>
          <a:endParaRPr lang="en-US"/>
        </a:p>
      </dgm:t>
    </dgm:pt>
    <dgm:pt modelId="{8D7D6CD0-7066-461E-A93C-7F336617B6CC}" type="sibTrans" cxnId="{4C5F92A7-DA2F-420E-B909-5743BE884074}">
      <dgm:prSet/>
      <dgm:spPr/>
      <dgm:t>
        <a:bodyPr/>
        <a:lstStyle/>
        <a:p>
          <a:endParaRPr lang="en-US"/>
        </a:p>
      </dgm:t>
    </dgm:pt>
    <dgm:pt modelId="{C579DB81-B7FD-42A4-B05E-B667D03F02A9}">
      <dgm:prSet custT="1"/>
      <dgm:spPr/>
      <dgm:t>
        <a:bodyPr/>
        <a:lstStyle/>
        <a:p>
          <a:pPr>
            <a:lnSpc>
              <a:spcPct val="100000"/>
            </a:lnSpc>
          </a:pPr>
          <a:r>
            <a:rPr lang="nl-BE" sz="1400" dirty="0">
              <a:solidFill>
                <a:sysClr val="windowText" lastClr="000000"/>
              </a:solidFill>
            </a:rPr>
            <a:t>Ondernemingen krijgen extra middelen</a:t>
          </a:r>
        </a:p>
        <a:p>
          <a:pPr>
            <a:lnSpc>
              <a:spcPct val="100000"/>
            </a:lnSpc>
          </a:pPr>
          <a:r>
            <a:rPr lang="nl-BE" sz="1400" dirty="0">
              <a:solidFill>
                <a:sysClr val="windowText" lastClr="000000"/>
              </a:solidFill>
            </a:rPr>
            <a:t>Werkelijke bijdrage sterkste schouders beperkt</a:t>
          </a:r>
          <a:endParaRPr lang="en-US" sz="1400" dirty="0">
            <a:solidFill>
              <a:sysClr val="windowText" lastClr="000000"/>
            </a:solidFill>
          </a:endParaRPr>
        </a:p>
      </dgm:t>
    </dgm:pt>
    <dgm:pt modelId="{09A7CB3B-EF99-44E8-BD85-5AD79CA97FFB}" type="parTrans" cxnId="{A7451996-C8AC-4B3F-91B0-5073B190D972}">
      <dgm:prSet/>
      <dgm:spPr/>
      <dgm:t>
        <a:bodyPr/>
        <a:lstStyle/>
        <a:p>
          <a:endParaRPr lang="en-US"/>
        </a:p>
      </dgm:t>
    </dgm:pt>
    <dgm:pt modelId="{80C24014-ED10-4E86-AA89-F0E0E7894185}" type="sibTrans" cxnId="{A7451996-C8AC-4B3F-91B0-5073B190D972}">
      <dgm:prSet/>
      <dgm:spPr/>
      <dgm:t>
        <a:bodyPr/>
        <a:lstStyle/>
        <a:p>
          <a:endParaRPr lang="en-US"/>
        </a:p>
      </dgm:t>
    </dgm:pt>
    <dgm:pt modelId="{36C3A5BB-BEAD-4839-BD84-B0FCD3032D17}">
      <dgm:prSet/>
      <dgm:spPr/>
      <dgm:t>
        <a:bodyPr/>
        <a:lstStyle/>
        <a:p>
          <a:pPr>
            <a:lnSpc>
              <a:spcPct val="100000"/>
            </a:lnSpc>
          </a:pPr>
          <a:r>
            <a:rPr lang="nl-BE" dirty="0">
              <a:solidFill>
                <a:sysClr val="windowText" lastClr="000000"/>
              </a:solidFill>
            </a:rPr>
            <a:t>Gat in de begroting blijft</a:t>
          </a:r>
          <a:endParaRPr lang="en-US" dirty="0">
            <a:solidFill>
              <a:sysClr val="windowText" lastClr="000000"/>
            </a:solidFill>
          </a:endParaRPr>
        </a:p>
      </dgm:t>
    </dgm:pt>
    <dgm:pt modelId="{3DC48F65-8706-4A3E-859E-BDF3CB3437BD}" type="parTrans" cxnId="{AD845505-42EC-4158-B92A-3A615F44854B}">
      <dgm:prSet/>
      <dgm:spPr/>
      <dgm:t>
        <a:bodyPr/>
        <a:lstStyle/>
        <a:p>
          <a:endParaRPr lang="en-US"/>
        </a:p>
      </dgm:t>
    </dgm:pt>
    <dgm:pt modelId="{E1F26801-2EF2-493F-A53F-32E82AE8FD07}" type="sibTrans" cxnId="{AD845505-42EC-4158-B92A-3A615F44854B}">
      <dgm:prSet/>
      <dgm:spPr/>
      <dgm:t>
        <a:bodyPr/>
        <a:lstStyle/>
        <a:p>
          <a:endParaRPr lang="en-US"/>
        </a:p>
      </dgm:t>
    </dgm:pt>
    <dgm:pt modelId="{2AC92682-92BC-4862-BD40-B30EBB5E559E}" type="pres">
      <dgm:prSet presAssocID="{3CBCD962-FE27-4EAE-AAD9-EB911BC6DE4D}" presName="root" presStyleCnt="0">
        <dgm:presLayoutVars>
          <dgm:dir/>
          <dgm:resizeHandles val="exact"/>
        </dgm:presLayoutVars>
      </dgm:prSet>
      <dgm:spPr/>
    </dgm:pt>
    <dgm:pt modelId="{0887D434-DBAD-4963-9F1E-402DC097B181}" type="pres">
      <dgm:prSet presAssocID="{7464423C-285D-4F6D-AB26-C5CDF627729E}" presName="compNode" presStyleCnt="0"/>
      <dgm:spPr/>
    </dgm:pt>
    <dgm:pt modelId="{7E753556-B40A-441B-A7DB-FE0BFACD74A8}" type="pres">
      <dgm:prSet presAssocID="{7464423C-285D-4F6D-AB26-C5CDF627729E}" presName="bgRect" presStyleLbl="bgShp" presStyleIdx="0" presStyleCnt="3" custLinFactNeighborX="-1530"/>
      <dgm:spPr>
        <a:solidFill>
          <a:srgbClr val="D8E9CF"/>
        </a:solidFill>
      </dgm:spPr>
    </dgm:pt>
    <dgm:pt modelId="{42959DE3-61BA-4302-81A9-18796F5A6627}" type="pres">
      <dgm:prSet presAssocID="{7464423C-285D-4F6D-AB26-C5CDF627729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Vragen"/>
        </a:ext>
      </dgm:extLst>
    </dgm:pt>
    <dgm:pt modelId="{8F3A1759-5D88-4624-91AE-DFBCEABC6A70}" type="pres">
      <dgm:prSet presAssocID="{7464423C-285D-4F6D-AB26-C5CDF627729E}" presName="spaceRect" presStyleCnt="0"/>
      <dgm:spPr/>
    </dgm:pt>
    <dgm:pt modelId="{BF7FA03B-19AB-4A84-9437-F9765F5CB294}" type="pres">
      <dgm:prSet presAssocID="{7464423C-285D-4F6D-AB26-C5CDF627729E}" presName="parTx" presStyleLbl="revTx" presStyleIdx="0" presStyleCnt="4">
        <dgm:presLayoutVars>
          <dgm:chMax val="0"/>
          <dgm:chPref val="0"/>
        </dgm:presLayoutVars>
      </dgm:prSet>
      <dgm:spPr/>
    </dgm:pt>
    <dgm:pt modelId="{F68443D8-C31E-41A5-A272-47035EBAADA8}" type="pres">
      <dgm:prSet presAssocID="{F08E8011-843A-4097-91D9-5D2659D9502A}" presName="sibTrans" presStyleCnt="0"/>
      <dgm:spPr/>
    </dgm:pt>
    <dgm:pt modelId="{787780CC-C9C3-4695-8CC1-A03129AAE7FD}" type="pres">
      <dgm:prSet presAssocID="{F8796BF4-2106-46FC-BE9A-7C5768A132F6}" presName="compNode" presStyleCnt="0"/>
      <dgm:spPr/>
    </dgm:pt>
    <dgm:pt modelId="{0BBA2341-E974-4278-B1E9-6D3235DB922C}" type="pres">
      <dgm:prSet presAssocID="{F8796BF4-2106-46FC-BE9A-7C5768A132F6}" presName="bgRect" presStyleLbl="bgShp" presStyleIdx="1" presStyleCnt="3" custLinFactNeighborX="-2190"/>
      <dgm:spPr>
        <a:solidFill>
          <a:srgbClr val="D8E9CF"/>
        </a:solidFill>
      </dgm:spPr>
    </dgm:pt>
    <dgm:pt modelId="{4CC47601-2716-4DDC-9EAE-EB19079721D6}" type="pres">
      <dgm:prSet presAssocID="{F8796BF4-2106-46FC-BE9A-7C5768A132F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pt>
    <dgm:pt modelId="{64CD3920-1472-4DA8-B0B1-FABBA298B446}" type="pres">
      <dgm:prSet presAssocID="{F8796BF4-2106-46FC-BE9A-7C5768A132F6}" presName="spaceRect" presStyleCnt="0"/>
      <dgm:spPr/>
    </dgm:pt>
    <dgm:pt modelId="{3526B50E-FA5F-4F79-BBB9-E5B3CC6A6834}" type="pres">
      <dgm:prSet presAssocID="{F8796BF4-2106-46FC-BE9A-7C5768A132F6}" presName="parTx" presStyleLbl="revTx" presStyleIdx="1" presStyleCnt="4">
        <dgm:presLayoutVars>
          <dgm:chMax val="0"/>
          <dgm:chPref val="0"/>
        </dgm:presLayoutVars>
      </dgm:prSet>
      <dgm:spPr/>
    </dgm:pt>
    <dgm:pt modelId="{684D3B0D-A8FB-468B-8FCF-5EA72BDA96E8}" type="pres">
      <dgm:prSet presAssocID="{F8796BF4-2106-46FC-BE9A-7C5768A132F6}" presName="desTx" presStyleLbl="revTx" presStyleIdx="2" presStyleCnt="4" custScaleX="140908" custLinFactNeighborX="-20086" custLinFactNeighborY="4948">
        <dgm:presLayoutVars/>
      </dgm:prSet>
      <dgm:spPr/>
    </dgm:pt>
    <dgm:pt modelId="{A72556E8-9D0B-44D0-A309-9AB05E008945}" type="pres">
      <dgm:prSet presAssocID="{E859BD9F-7FCD-42C3-843A-1A10F1CF806F}" presName="sibTrans" presStyleCnt="0"/>
      <dgm:spPr/>
    </dgm:pt>
    <dgm:pt modelId="{1AA59F5D-1AEB-485D-9222-6E744B286C70}" type="pres">
      <dgm:prSet presAssocID="{36C3A5BB-BEAD-4839-BD84-B0FCD3032D17}" presName="compNode" presStyleCnt="0"/>
      <dgm:spPr/>
    </dgm:pt>
    <dgm:pt modelId="{8D6FAB65-BD82-4412-AEFF-242809A30C14}" type="pres">
      <dgm:prSet presAssocID="{36C3A5BB-BEAD-4839-BD84-B0FCD3032D17}" presName="bgRect" presStyleLbl="bgShp" presStyleIdx="2" presStyleCnt="3"/>
      <dgm:spPr/>
    </dgm:pt>
    <dgm:pt modelId="{A2EC703C-C626-4A76-8364-1CB7CD4E0538}" type="pres">
      <dgm:prSet presAssocID="{36C3A5BB-BEAD-4839-BD84-B0FCD3032D17}"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Document met effen opvulling"/>
        </a:ext>
      </dgm:extLst>
    </dgm:pt>
    <dgm:pt modelId="{8FA7A7A6-195B-4F80-A336-97538E6EAA55}" type="pres">
      <dgm:prSet presAssocID="{36C3A5BB-BEAD-4839-BD84-B0FCD3032D17}" presName="spaceRect" presStyleCnt="0"/>
      <dgm:spPr/>
    </dgm:pt>
    <dgm:pt modelId="{72A1FA0A-68E7-4058-AA2E-29DAB334E3DE}" type="pres">
      <dgm:prSet presAssocID="{36C3A5BB-BEAD-4839-BD84-B0FCD3032D17}" presName="parTx" presStyleLbl="revTx" presStyleIdx="3" presStyleCnt="4">
        <dgm:presLayoutVars>
          <dgm:chMax val="0"/>
          <dgm:chPref val="0"/>
        </dgm:presLayoutVars>
      </dgm:prSet>
      <dgm:spPr/>
    </dgm:pt>
  </dgm:ptLst>
  <dgm:cxnLst>
    <dgm:cxn modelId="{AD845505-42EC-4158-B92A-3A615F44854B}" srcId="{3CBCD962-FE27-4EAE-AAD9-EB911BC6DE4D}" destId="{36C3A5BB-BEAD-4839-BD84-B0FCD3032D17}" srcOrd="2" destOrd="0" parTransId="{3DC48F65-8706-4A3E-859E-BDF3CB3437BD}" sibTransId="{E1F26801-2EF2-493F-A53F-32E82AE8FD07}"/>
    <dgm:cxn modelId="{3A4FFF33-0274-4DE4-8F30-D3159929A100}" type="presOf" srcId="{36C3A5BB-BEAD-4839-BD84-B0FCD3032D17}" destId="{72A1FA0A-68E7-4058-AA2E-29DAB334E3DE}" srcOrd="0" destOrd="0" presId="urn:microsoft.com/office/officeart/2018/2/layout/IconVerticalSolidList"/>
    <dgm:cxn modelId="{B199015E-2CF2-41A3-AA0C-BD53D521C382}" srcId="{3CBCD962-FE27-4EAE-AAD9-EB911BC6DE4D}" destId="{F8796BF4-2106-46FC-BE9A-7C5768A132F6}" srcOrd="1" destOrd="0" parTransId="{E93CE548-B792-4FBB-8092-1CD075ABE1AE}" sibTransId="{E859BD9F-7FCD-42C3-843A-1A10F1CF806F}"/>
    <dgm:cxn modelId="{A2F20D77-AD60-426A-BBBA-D74062C5239C}" type="presOf" srcId="{C579DB81-B7FD-42A4-B05E-B667D03F02A9}" destId="{684D3B0D-A8FB-468B-8FCF-5EA72BDA96E8}" srcOrd="0" destOrd="1" presId="urn:microsoft.com/office/officeart/2018/2/layout/IconVerticalSolidList"/>
    <dgm:cxn modelId="{B258FB91-3274-4077-8903-E6B4BE3FD75F}" type="presOf" srcId="{7464423C-285D-4F6D-AB26-C5CDF627729E}" destId="{BF7FA03B-19AB-4A84-9437-F9765F5CB294}" srcOrd="0" destOrd="0" presId="urn:microsoft.com/office/officeart/2018/2/layout/IconVerticalSolidList"/>
    <dgm:cxn modelId="{A7451996-C8AC-4B3F-91B0-5073B190D972}" srcId="{F8796BF4-2106-46FC-BE9A-7C5768A132F6}" destId="{C579DB81-B7FD-42A4-B05E-B667D03F02A9}" srcOrd="1" destOrd="0" parTransId="{09A7CB3B-EF99-44E8-BD85-5AD79CA97FFB}" sibTransId="{80C24014-ED10-4E86-AA89-F0E0E7894185}"/>
    <dgm:cxn modelId="{4C5F92A7-DA2F-420E-B909-5743BE884074}" srcId="{F8796BF4-2106-46FC-BE9A-7C5768A132F6}" destId="{B4E4E1F3-E301-4D77-BE65-28737C4F0B34}" srcOrd="0" destOrd="0" parTransId="{3FC9FD6B-1AF3-43DB-9FAE-E14D7ED22D02}" sibTransId="{8D7D6CD0-7066-461E-A93C-7F336617B6CC}"/>
    <dgm:cxn modelId="{08E707CA-BA30-4D40-A8A0-DDCA2F9F9B04}" type="presOf" srcId="{B4E4E1F3-E301-4D77-BE65-28737C4F0B34}" destId="{684D3B0D-A8FB-468B-8FCF-5EA72BDA96E8}" srcOrd="0" destOrd="0" presId="urn:microsoft.com/office/officeart/2018/2/layout/IconVerticalSolidList"/>
    <dgm:cxn modelId="{F8D551CA-CEA1-4187-B968-6A5A27977E23}" type="presOf" srcId="{3CBCD962-FE27-4EAE-AAD9-EB911BC6DE4D}" destId="{2AC92682-92BC-4862-BD40-B30EBB5E559E}" srcOrd="0" destOrd="0" presId="urn:microsoft.com/office/officeart/2018/2/layout/IconVerticalSolidList"/>
    <dgm:cxn modelId="{DB12A2F7-4D72-4262-B495-BADE53991EF0}" type="presOf" srcId="{F8796BF4-2106-46FC-BE9A-7C5768A132F6}" destId="{3526B50E-FA5F-4F79-BBB9-E5B3CC6A6834}" srcOrd="0" destOrd="0" presId="urn:microsoft.com/office/officeart/2018/2/layout/IconVerticalSolidList"/>
    <dgm:cxn modelId="{31DD03FB-62D6-477B-AFCF-1E23C833FF11}" srcId="{3CBCD962-FE27-4EAE-AAD9-EB911BC6DE4D}" destId="{7464423C-285D-4F6D-AB26-C5CDF627729E}" srcOrd="0" destOrd="0" parTransId="{4A8C55AF-488F-4F52-9E35-81DACF9F28F6}" sibTransId="{F08E8011-843A-4097-91D9-5D2659D9502A}"/>
    <dgm:cxn modelId="{D2B16A65-AAD8-432A-A9D1-626799507B1A}" type="presParOf" srcId="{2AC92682-92BC-4862-BD40-B30EBB5E559E}" destId="{0887D434-DBAD-4963-9F1E-402DC097B181}" srcOrd="0" destOrd="0" presId="urn:microsoft.com/office/officeart/2018/2/layout/IconVerticalSolidList"/>
    <dgm:cxn modelId="{092ED28D-CBBE-434C-9CF9-5C5E9720F230}" type="presParOf" srcId="{0887D434-DBAD-4963-9F1E-402DC097B181}" destId="{7E753556-B40A-441B-A7DB-FE0BFACD74A8}" srcOrd="0" destOrd="0" presId="urn:microsoft.com/office/officeart/2018/2/layout/IconVerticalSolidList"/>
    <dgm:cxn modelId="{92AE4C6E-E952-424C-A579-BC8589902671}" type="presParOf" srcId="{0887D434-DBAD-4963-9F1E-402DC097B181}" destId="{42959DE3-61BA-4302-81A9-18796F5A6627}" srcOrd="1" destOrd="0" presId="urn:microsoft.com/office/officeart/2018/2/layout/IconVerticalSolidList"/>
    <dgm:cxn modelId="{2A7954B5-ADF1-4BAE-8E95-6DD0B4448DEE}" type="presParOf" srcId="{0887D434-DBAD-4963-9F1E-402DC097B181}" destId="{8F3A1759-5D88-4624-91AE-DFBCEABC6A70}" srcOrd="2" destOrd="0" presId="urn:microsoft.com/office/officeart/2018/2/layout/IconVerticalSolidList"/>
    <dgm:cxn modelId="{C5067598-68AB-43BF-8E2A-DA504CF12BB8}" type="presParOf" srcId="{0887D434-DBAD-4963-9F1E-402DC097B181}" destId="{BF7FA03B-19AB-4A84-9437-F9765F5CB294}" srcOrd="3" destOrd="0" presId="urn:microsoft.com/office/officeart/2018/2/layout/IconVerticalSolidList"/>
    <dgm:cxn modelId="{32F67927-4266-4676-9911-FBC43D0DF6F8}" type="presParOf" srcId="{2AC92682-92BC-4862-BD40-B30EBB5E559E}" destId="{F68443D8-C31E-41A5-A272-47035EBAADA8}" srcOrd="1" destOrd="0" presId="urn:microsoft.com/office/officeart/2018/2/layout/IconVerticalSolidList"/>
    <dgm:cxn modelId="{DDEE17A6-6452-4750-BC50-1CED7CF23ECB}" type="presParOf" srcId="{2AC92682-92BC-4862-BD40-B30EBB5E559E}" destId="{787780CC-C9C3-4695-8CC1-A03129AAE7FD}" srcOrd="2" destOrd="0" presId="urn:microsoft.com/office/officeart/2018/2/layout/IconVerticalSolidList"/>
    <dgm:cxn modelId="{4B8E8F9E-23FA-43E5-9A4B-D505E6353E03}" type="presParOf" srcId="{787780CC-C9C3-4695-8CC1-A03129AAE7FD}" destId="{0BBA2341-E974-4278-B1E9-6D3235DB922C}" srcOrd="0" destOrd="0" presId="urn:microsoft.com/office/officeart/2018/2/layout/IconVerticalSolidList"/>
    <dgm:cxn modelId="{B26E9761-1A1D-4E7E-B1C6-9E52D0C8C8BB}" type="presParOf" srcId="{787780CC-C9C3-4695-8CC1-A03129AAE7FD}" destId="{4CC47601-2716-4DDC-9EAE-EB19079721D6}" srcOrd="1" destOrd="0" presId="urn:microsoft.com/office/officeart/2018/2/layout/IconVerticalSolidList"/>
    <dgm:cxn modelId="{6E79EB70-02DB-48FF-A764-41B34F95B3F4}" type="presParOf" srcId="{787780CC-C9C3-4695-8CC1-A03129AAE7FD}" destId="{64CD3920-1472-4DA8-B0B1-FABBA298B446}" srcOrd="2" destOrd="0" presId="urn:microsoft.com/office/officeart/2018/2/layout/IconVerticalSolidList"/>
    <dgm:cxn modelId="{90955629-726C-4449-B860-B1DBB6035AD1}" type="presParOf" srcId="{787780CC-C9C3-4695-8CC1-A03129AAE7FD}" destId="{3526B50E-FA5F-4F79-BBB9-E5B3CC6A6834}" srcOrd="3" destOrd="0" presId="urn:microsoft.com/office/officeart/2018/2/layout/IconVerticalSolidList"/>
    <dgm:cxn modelId="{4435AC81-2F01-425D-81C5-7D460BD60BD8}" type="presParOf" srcId="{787780CC-C9C3-4695-8CC1-A03129AAE7FD}" destId="{684D3B0D-A8FB-468B-8FCF-5EA72BDA96E8}" srcOrd="4" destOrd="0" presId="urn:microsoft.com/office/officeart/2018/2/layout/IconVerticalSolidList"/>
    <dgm:cxn modelId="{6109F712-005A-4C1B-AB14-A5023169FA75}" type="presParOf" srcId="{2AC92682-92BC-4862-BD40-B30EBB5E559E}" destId="{A72556E8-9D0B-44D0-A309-9AB05E008945}" srcOrd="3" destOrd="0" presId="urn:microsoft.com/office/officeart/2018/2/layout/IconVerticalSolidList"/>
    <dgm:cxn modelId="{006A233A-79E6-4EC1-B32D-0A0BFD7B2DCD}" type="presParOf" srcId="{2AC92682-92BC-4862-BD40-B30EBB5E559E}" destId="{1AA59F5D-1AEB-485D-9222-6E744B286C70}" srcOrd="4" destOrd="0" presId="urn:microsoft.com/office/officeart/2018/2/layout/IconVerticalSolidList"/>
    <dgm:cxn modelId="{07F170FE-11F8-4FD3-B870-65748CEDA329}" type="presParOf" srcId="{1AA59F5D-1AEB-485D-9222-6E744B286C70}" destId="{8D6FAB65-BD82-4412-AEFF-242809A30C14}" srcOrd="0" destOrd="0" presId="urn:microsoft.com/office/officeart/2018/2/layout/IconVerticalSolidList"/>
    <dgm:cxn modelId="{82B7B89F-4F7F-4B61-BAE7-F6B203F1ECBC}" type="presParOf" srcId="{1AA59F5D-1AEB-485D-9222-6E744B286C70}" destId="{A2EC703C-C626-4A76-8364-1CB7CD4E0538}" srcOrd="1" destOrd="0" presId="urn:microsoft.com/office/officeart/2018/2/layout/IconVerticalSolidList"/>
    <dgm:cxn modelId="{B176F382-A624-4F54-AC98-D5D07731624C}" type="presParOf" srcId="{1AA59F5D-1AEB-485D-9222-6E744B286C70}" destId="{8FA7A7A6-195B-4F80-A336-97538E6EAA55}" srcOrd="2" destOrd="0" presId="urn:microsoft.com/office/officeart/2018/2/layout/IconVerticalSolidList"/>
    <dgm:cxn modelId="{FC602A9D-5DAC-44BC-B053-DD23027FC3AB}" type="presParOf" srcId="{1AA59F5D-1AEB-485D-9222-6E744B286C70}" destId="{72A1FA0A-68E7-4058-AA2E-29DAB334E3D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CBCD962-FE27-4EAE-AAD9-EB911BC6DE4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464423C-285D-4F6D-AB26-C5CDF627729E}">
      <dgm:prSet/>
      <dgm:spPr/>
      <dgm:t>
        <a:bodyPr/>
        <a:lstStyle/>
        <a:p>
          <a:pPr>
            <a:lnSpc>
              <a:spcPct val="100000"/>
            </a:lnSpc>
          </a:pPr>
          <a:r>
            <a:rPr lang="nl-BE" dirty="0">
              <a:solidFill>
                <a:schemeClr val="bg2">
                  <a:lumMod val="10000"/>
                </a:schemeClr>
              </a:solidFill>
            </a:rPr>
            <a:t>Eerlijke bijdrage sterkste schouders</a:t>
          </a:r>
          <a:endParaRPr lang="en-US" dirty="0">
            <a:solidFill>
              <a:schemeClr val="bg2">
                <a:lumMod val="10000"/>
              </a:schemeClr>
            </a:solidFill>
          </a:endParaRPr>
        </a:p>
      </dgm:t>
    </dgm:pt>
    <dgm:pt modelId="{4A8C55AF-488F-4F52-9E35-81DACF9F28F6}" type="parTrans" cxnId="{31DD03FB-62D6-477B-AFCF-1E23C833FF11}">
      <dgm:prSet/>
      <dgm:spPr/>
      <dgm:t>
        <a:bodyPr/>
        <a:lstStyle/>
        <a:p>
          <a:endParaRPr lang="en-US"/>
        </a:p>
      </dgm:t>
    </dgm:pt>
    <dgm:pt modelId="{F08E8011-843A-4097-91D9-5D2659D9502A}" type="sibTrans" cxnId="{31DD03FB-62D6-477B-AFCF-1E23C833FF11}">
      <dgm:prSet/>
      <dgm:spPr/>
      <dgm:t>
        <a:bodyPr/>
        <a:lstStyle/>
        <a:p>
          <a:endParaRPr lang="en-US"/>
        </a:p>
      </dgm:t>
    </dgm:pt>
    <dgm:pt modelId="{F8796BF4-2106-46FC-BE9A-7C5768A132F6}">
      <dgm:prSet/>
      <dgm:spPr/>
      <dgm:t>
        <a:bodyPr/>
        <a:lstStyle/>
        <a:p>
          <a:pPr>
            <a:lnSpc>
              <a:spcPct val="100000"/>
            </a:lnSpc>
          </a:pPr>
          <a:r>
            <a:rPr lang="nl-BE" dirty="0">
              <a:solidFill>
                <a:schemeClr val="bg2">
                  <a:lumMod val="10000"/>
                </a:schemeClr>
              </a:solidFill>
            </a:rPr>
            <a:t>55j landingsbaan, 60j SWT/vervroegd pensioen, 65j pensioen</a:t>
          </a:r>
          <a:endParaRPr lang="en-US" dirty="0">
            <a:solidFill>
              <a:schemeClr val="bg2">
                <a:lumMod val="10000"/>
              </a:schemeClr>
            </a:solidFill>
          </a:endParaRPr>
        </a:p>
      </dgm:t>
    </dgm:pt>
    <dgm:pt modelId="{E93CE548-B792-4FBB-8092-1CD075ABE1AE}" type="parTrans" cxnId="{B199015E-2CF2-41A3-AA0C-BD53D521C382}">
      <dgm:prSet/>
      <dgm:spPr/>
      <dgm:t>
        <a:bodyPr/>
        <a:lstStyle/>
        <a:p>
          <a:endParaRPr lang="en-US"/>
        </a:p>
      </dgm:t>
    </dgm:pt>
    <dgm:pt modelId="{E859BD9F-7FCD-42C3-843A-1A10F1CF806F}" type="sibTrans" cxnId="{B199015E-2CF2-41A3-AA0C-BD53D521C382}">
      <dgm:prSet/>
      <dgm:spPr/>
      <dgm:t>
        <a:bodyPr/>
        <a:lstStyle/>
        <a:p>
          <a:endParaRPr lang="en-US"/>
        </a:p>
      </dgm:t>
    </dgm:pt>
    <dgm:pt modelId="{36C3A5BB-BEAD-4839-BD84-B0FCD3032D17}">
      <dgm:prSet/>
      <dgm:spPr/>
      <dgm:t>
        <a:bodyPr/>
        <a:lstStyle/>
        <a:p>
          <a:pPr>
            <a:lnSpc>
              <a:spcPct val="100000"/>
            </a:lnSpc>
          </a:pPr>
          <a:r>
            <a:rPr lang="nl-BE" dirty="0">
              <a:solidFill>
                <a:schemeClr val="bg2">
                  <a:lumMod val="10000"/>
                </a:schemeClr>
              </a:solidFill>
            </a:rPr>
            <a:t>Werkelijk sociaal overleg</a:t>
          </a:r>
          <a:endParaRPr lang="en-US" dirty="0">
            <a:solidFill>
              <a:schemeClr val="bg2">
                <a:lumMod val="10000"/>
              </a:schemeClr>
            </a:solidFill>
          </a:endParaRPr>
        </a:p>
      </dgm:t>
    </dgm:pt>
    <dgm:pt modelId="{3DC48F65-8706-4A3E-859E-BDF3CB3437BD}" type="parTrans" cxnId="{AD845505-42EC-4158-B92A-3A615F44854B}">
      <dgm:prSet/>
      <dgm:spPr/>
      <dgm:t>
        <a:bodyPr/>
        <a:lstStyle/>
        <a:p>
          <a:endParaRPr lang="en-US"/>
        </a:p>
      </dgm:t>
    </dgm:pt>
    <dgm:pt modelId="{E1F26801-2EF2-493F-A53F-32E82AE8FD07}" type="sibTrans" cxnId="{AD845505-42EC-4158-B92A-3A615F44854B}">
      <dgm:prSet/>
      <dgm:spPr/>
      <dgm:t>
        <a:bodyPr/>
        <a:lstStyle/>
        <a:p>
          <a:endParaRPr lang="en-US"/>
        </a:p>
      </dgm:t>
    </dgm:pt>
    <dgm:pt modelId="{872D4862-519C-4C31-A9CE-E120F0E98B5F}">
      <dgm:prSet/>
      <dgm:spPr/>
      <dgm:t>
        <a:bodyPr/>
        <a:lstStyle/>
        <a:p>
          <a:pPr>
            <a:lnSpc>
              <a:spcPct val="100000"/>
            </a:lnSpc>
          </a:pPr>
          <a:r>
            <a:rPr lang="nl-BE" dirty="0">
              <a:solidFill>
                <a:schemeClr val="bg2">
                  <a:lumMod val="10000"/>
                </a:schemeClr>
              </a:solidFill>
            </a:rPr>
            <a:t>Evenwicht arbeid - privé</a:t>
          </a:r>
        </a:p>
      </dgm:t>
    </dgm:pt>
    <dgm:pt modelId="{E1430EDD-0DEC-440F-A2AA-E2BA5E551E75}" type="parTrans" cxnId="{29540794-2D40-4F95-B515-D7800ABEE1AE}">
      <dgm:prSet/>
      <dgm:spPr/>
      <dgm:t>
        <a:bodyPr/>
        <a:lstStyle/>
        <a:p>
          <a:endParaRPr lang="nl-BE"/>
        </a:p>
      </dgm:t>
    </dgm:pt>
    <dgm:pt modelId="{AC496590-5F42-4E02-A2EA-E8E288B86F12}" type="sibTrans" cxnId="{29540794-2D40-4F95-B515-D7800ABEE1AE}">
      <dgm:prSet/>
      <dgm:spPr/>
      <dgm:t>
        <a:bodyPr/>
        <a:lstStyle/>
        <a:p>
          <a:endParaRPr lang="nl-BE"/>
        </a:p>
      </dgm:t>
    </dgm:pt>
    <dgm:pt modelId="{2AC92682-92BC-4862-BD40-B30EBB5E559E}" type="pres">
      <dgm:prSet presAssocID="{3CBCD962-FE27-4EAE-AAD9-EB911BC6DE4D}" presName="root" presStyleCnt="0">
        <dgm:presLayoutVars>
          <dgm:dir/>
          <dgm:resizeHandles val="exact"/>
        </dgm:presLayoutVars>
      </dgm:prSet>
      <dgm:spPr/>
    </dgm:pt>
    <dgm:pt modelId="{0887D434-DBAD-4963-9F1E-402DC097B181}" type="pres">
      <dgm:prSet presAssocID="{7464423C-285D-4F6D-AB26-C5CDF627729E}" presName="compNode" presStyleCnt="0"/>
      <dgm:spPr/>
    </dgm:pt>
    <dgm:pt modelId="{7E753556-B40A-441B-A7DB-FE0BFACD74A8}" type="pres">
      <dgm:prSet presAssocID="{7464423C-285D-4F6D-AB26-C5CDF627729E}" presName="bgRect" presStyleLbl="bgShp" presStyleIdx="0" presStyleCnt="4" custLinFactNeighborX="-1530"/>
      <dgm:spPr/>
    </dgm:pt>
    <dgm:pt modelId="{42959DE3-61BA-4302-81A9-18796F5A6627}" type="pres">
      <dgm:prSet presAssocID="{7464423C-285D-4F6D-AB26-C5CDF627729E}" presName="iconRect" presStyleLbl="node1" presStyleIdx="0" presStyleCnt="4"/>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Vragen"/>
        </a:ext>
      </dgm:extLst>
    </dgm:pt>
    <dgm:pt modelId="{8F3A1759-5D88-4624-91AE-DFBCEABC6A70}" type="pres">
      <dgm:prSet presAssocID="{7464423C-285D-4F6D-AB26-C5CDF627729E}" presName="spaceRect" presStyleCnt="0"/>
      <dgm:spPr/>
    </dgm:pt>
    <dgm:pt modelId="{BF7FA03B-19AB-4A84-9437-F9765F5CB294}" type="pres">
      <dgm:prSet presAssocID="{7464423C-285D-4F6D-AB26-C5CDF627729E}" presName="parTx" presStyleLbl="revTx" presStyleIdx="0" presStyleCnt="4">
        <dgm:presLayoutVars>
          <dgm:chMax val="0"/>
          <dgm:chPref val="0"/>
        </dgm:presLayoutVars>
      </dgm:prSet>
      <dgm:spPr/>
    </dgm:pt>
    <dgm:pt modelId="{F68443D8-C31E-41A5-A272-47035EBAADA8}" type="pres">
      <dgm:prSet presAssocID="{F08E8011-843A-4097-91D9-5D2659D9502A}" presName="sibTrans" presStyleCnt="0"/>
      <dgm:spPr/>
    </dgm:pt>
    <dgm:pt modelId="{C35E59CF-CF71-46C4-89AA-12B4ADDBF102}" type="pres">
      <dgm:prSet presAssocID="{872D4862-519C-4C31-A9CE-E120F0E98B5F}" presName="compNode" presStyleCnt="0"/>
      <dgm:spPr/>
    </dgm:pt>
    <dgm:pt modelId="{E875561C-039E-450A-B27B-0E58C396A56D}" type="pres">
      <dgm:prSet presAssocID="{872D4862-519C-4C31-A9CE-E120F0E98B5F}" presName="bgRect" presStyleLbl="bgShp" presStyleIdx="1" presStyleCnt="4"/>
      <dgm:spPr/>
    </dgm:pt>
    <dgm:pt modelId="{B3B16A33-E14C-40BB-99F3-2AC68A5135B4}" type="pres">
      <dgm:prSet presAssocID="{872D4862-519C-4C31-A9CE-E120F0E98B5F}"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Wekker die afgaat met effen opvulling"/>
        </a:ext>
      </dgm:extLst>
    </dgm:pt>
    <dgm:pt modelId="{69D1D1E2-2D93-4FA7-9EF4-74E888E5B6C9}" type="pres">
      <dgm:prSet presAssocID="{872D4862-519C-4C31-A9CE-E120F0E98B5F}" presName="spaceRect" presStyleCnt="0"/>
      <dgm:spPr/>
    </dgm:pt>
    <dgm:pt modelId="{88B3A7AA-BF66-46FC-8090-C91E0DE8E662}" type="pres">
      <dgm:prSet presAssocID="{872D4862-519C-4C31-A9CE-E120F0E98B5F}" presName="parTx" presStyleLbl="revTx" presStyleIdx="1" presStyleCnt="4">
        <dgm:presLayoutVars>
          <dgm:chMax val="0"/>
          <dgm:chPref val="0"/>
        </dgm:presLayoutVars>
      </dgm:prSet>
      <dgm:spPr/>
    </dgm:pt>
    <dgm:pt modelId="{3BD34913-9115-4AF4-8E4B-622AA49FE4B8}" type="pres">
      <dgm:prSet presAssocID="{AC496590-5F42-4E02-A2EA-E8E288B86F12}" presName="sibTrans" presStyleCnt="0"/>
      <dgm:spPr/>
    </dgm:pt>
    <dgm:pt modelId="{787780CC-C9C3-4695-8CC1-A03129AAE7FD}" type="pres">
      <dgm:prSet presAssocID="{F8796BF4-2106-46FC-BE9A-7C5768A132F6}" presName="compNode" presStyleCnt="0"/>
      <dgm:spPr/>
    </dgm:pt>
    <dgm:pt modelId="{0BBA2341-E974-4278-B1E9-6D3235DB922C}" type="pres">
      <dgm:prSet presAssocID="{F8796BF4-2106-46FC-BE9A-7C5768A132F6}" presName="bgRect" presStyleLbl="bgShp" presStyleIdx="2" presStyleCnt="4" custLinFactNeighborX="-2190"/>
      <dgm:spPr/>
    </dgm:pt>
    <dgm:pt modelId="{4CC47601-2716-4DDC-9EAE-EB19079721D6}" type="pres">
      <dgm:prSet presAssocID="{F8796BF4-2106-46FC-BE9A-7C5768A132F6}"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Lint met effen opvulling"/>
        </a:ext>
      </dgm:extLst>
    </dgm:pt>
    <dgm:pt modelId="{64CD3920-1472-4DA8-B0B1-FABBA298B446}" type="pres">
      <dgm:prSet presAssocID="{F8796BF4-2106-46FC-BE9A-7C5768A132F6}" presName="spaceRect" presStyleCnt="0"/>
      <dgm:spPr/>
    </dgm:pt>
    <dgm:pt modelId="{3526B50E-FA5F-4F79-BBB9-E5B3CC6A6834}" type="pres">
      <dgm:prSet presAssocID="{F8796BF4-2106-46FC-BE9A-7C5768A132F6}" presName="parTx" presStyleLbl="revTx" presStyleIdx="2" presStyleCnt="4">
        <dgm:presLayoutVars>
          <dgm:chMax val="0"/>
          <dgm:chPref val="0"/>
        </dgm:presLayoutVars>
      </dgm:prSet>
      <dgm:spPr/>
    </dgm:pt>
    <dgm:pt modelId="{A72556E8-9D0B-44D0-A309-9AB05E008945}" type="pres">
      <dgm:prSet presAssocID="{E859BD9F-7FCD-42C3-843A-1A10F1CF806F}" presName="sibTrans" presStyleCnt="0"/>
      <dgm:spPr/>
    </dgm:pt>
    <dgm:pt modelId="{1AA59F5D-1AEB-485D-9222-6E744B286C70}" type="pres">
      <dgm:prSet presAssocID="{36C3A5BB-BEAD-4839-BD84-B0FCD3032D17}" presName="compNode" presStyleCnt="0"/>
      <dgm:spPr/>
    </dgm:pt>
    <dgm:pt modelId="{8D6FAB65-BD82-4412-AEFF-242809A30C14}" type="pres">
      <dgm:prSet presAssocID="{36C3A5BB-BEAD-4839-BD84-B0FCD3032D17}" presName="bgRect" presStyleLbl="bgShp" presStyleIdx="3" presStyleCnt="4"/>
      <dgm:spPr/>
    </dgm:pt>
    <dgm:pt modelId="{A2EC703C-C626-4A76-8364-1CB7CD4E0538}" type="pres">
      <dgm:prSet presAssocID="{36C3A5BB-BEAD-4839-BD84-B0FCD3032D17}" presName="iconRect" presStyleLbl="node1" presStyleIdx="3" presStyleCnt="4"/>
      <dgm:spPr>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Document met effen opvulling"/>
        </a:ext>
      </dgm:extLst>
    </dgm:pt>
    <dgm:pt modelId="{8FA7A7A6-195B-4F80-A336-97538E6EAA55}" type="pres">
      <dgm:prSet presAssocID="{36C3A5BB-BEAD-4839-BD84-B0FCD3032D17}" presName="spaceRect" presStyleCnt="0"/>
      <dgm:spPr/>
    </dgm:pt>
    <dgm:pt modelId="{72A1FA0A-68E7-4058-AA2E-29DAB334E3DE}" type="pres">
      <dgm:prSet presAssocID="{36C3A5BB-BEAD-4839-BD84-B0FCD3032D17}" presName="parTx" presStyleLbl="revTx" presStyleIdx="3" presStyleCnt="4">
        <dgm:presLayoutVars>
          <dgm:chMax val="0"/>
          <dgm:chPref val="0"/>
        </dgm:presLayoutVars>
      </dgm:prSet>
      <dgm:spPr/>
    </dgm:pt>
  </dgm:ptLst>
  <dgm:cxnLst>
    <dgm:cxn modelId="{AD845505-42EC-4158-B92A-3A615F44854B}" srcId="{3CBCD962-FE27-4EAE-AAD9-EB911BC6DE4D}" destId="{36C3A5BB-BEAD-4839-BD84-B0FCD3032D17}" srcOrd="3" destOrd="0" parTransId="{3DC48F65-8706-4A3E-859E-BDF3CB3437BD}" sibTransId="{E1F26801-2EF2-493F-A53F-32E82AE8FD07}"/>
    <dgm:cxn modelId="{3A4FFF33-0274-4DE4-8F30-D3159929A100}" type="presOf" srcId="{36C3A5BB-BEAD-4839-BD84-B0FCD3032D17}" destId="{72A1FA0A-68E7-4058-AA2E-29DAB334E3DE}" srcOrd="0" destOrd="0" presId="urn:microsoft.com/office/officeart/2018/2/layout/IconVerticalSolidList"/>
    <dgm:cxn modelId="{B199015E-2CF2-41A3-AA0C-BD53D521C382}" srcId="{3CBCD962-FE27-4EAE-AAD9-EB911BC6DE4D}" destId="{F8796BF4-2106-46FC-BE9A-7C5768A132F6}" srcOrd="2" destOrd="0" parTransId="{E93CE548-B792-4FBB-8092-1CD075ABE1AE}" sibTransId="{E859BD9F-7FCD-42C3-843A-1A10F1CF806F}"/>
    <dgm:cxn modelId="{B258FB91-3274-4077-8903-E6B4BE3FD75F}" type="presOf" srcId="{7464423C-285D-4F6D-AB26-C5CDF627729E}" destId="{BF7FA03B-19AB-4A84-9437-F9765F5CB294}" srcOrd="0" destOrd="0" presId="urn:microsoft.com/office/officeart/2018/2/layout/IconVerticalSolidList"/>
    <dgm:cxn modelId="{29540794-2D40-4F95-B515-D7800ABEE1AE}" srcId="{3CBCD962-FE27-4EAE-AAD9-EB911BC6DE4D}" destId="{872D4862-519C-4C31-A9CE-E120F0E98B5F}" srcOrd="1" destOrd="0" parTransId="{E1430EDD-0DEC-440F-A2AA-E2BA5E551E75}" sibTransId="{AC496590-5F42-4E02-A2EA-E8E288B86F12}"/>
    <dgm:cxn modelId="{F8D551CA-CEA1-4187-B968-6A5A27977E23}" type="presOf" srcId="{3CBCD962-FE27-4EAE-AAD9-EB911BC6DE4D}" destId="{2AC92682-92BC-4862-BD40-B30EBB5E559E}" srcOrd="0" destOrd="0" presId="urn:microsoft.com/office/officeart/2018/2/layout/IconVerticalSolidList"/>
    <dgm:cxn modelId="{02CDDCF6-C0EA-48C0-B577-D0FF51A83198}" type="presOf" srcId="{872D4862-519C-4C31-A9CE-E120F0E98B5F}" destId="{88B3A7AA-BF66-46FC-8090-C91E0DE8E662}" srcOrd="0" destOrd="0" presId="urn:microsoft.com/office/officeart/2018/2/layout/IconVerticalSolidList"/>
    <dgm:cxn modelId="{DB12A2F7-4D72-4262-B495-BADE53991EF0}" type="presOf" srcId="{F8796BF4-2106-46FC-BE9A-7C5768A132F6}" destId="{3526B50E-FA5F-4F79-BBB9-E5B3CC6A6834}" srcOrd="0" destOrd="0" presId="urn:microsoft.com/office/officeart/2018/2/layout/IconVerticalSolidList"/>
    <dgm:cxn modelId="{31DD03FB-62D6-477B-AFCF-1E23C833FF11}" srcId="{3CBCD962-FE27-4EAE-AAD9-EB911BC6DE4D}" destId="{7464423C-285D-4F6D-AB26-C5CDF627729E}" srcOrd="0" destOrd="0" parTransId="{4A8C55AF-488F-4F52-9E35-81DACF9F28F6}" sibTransId="{F08E8011-843A-4097-91D9-5D2659D9502A}"/>
    <dgm:cxn modelId="{D2B16A65-AAD8-432A-A9D1-626799507B1A}" type="presParOf" srcId="{2AC92682-92BC-4862-BD40-B30EBB5E559E}" destId="{0887D434-DBAD-4963-9F1E-402DC097B181}" srcOrd="0" destOrd="0" presId="urn:microsoft.com/office/officeart/2018/2/layout/IconVerticalSolidList"/>
    <dgm:cxn modelId="{092ED28D-CBBE-434C-9CF9-5C5E9720F230}" type="presParOf" srcId="{0887D434-DBAD-4963-9F1E-402DC097B181}" destId="{7E753556-B40A-441B-A7DB-FE0BFACD74A8}" srcOrd="0" destOrd="0" presId="urn:microsoft.com/office/officeart/2018/2/layout/IconVerticalSolidList"/>
    <dgm:cxn modelId="{92AE4C6E-E952-424C-A579-BC8589902671}" type="presParOf" srcId="{0887D434-DBAD-4963-9F1E-402DC097B181}" destId="{42959DE3-61BA-4302-81A9-18796F5A6627}" srcOrd="1" destOrd="0" presId="urn:microsoft.com/office/officeart/2018/2/layout/IconVerticalSolidList"/>
    <dgm:cxn modelId="{2A7954B5-ADF1-4BAE-8E95-6DD0B4448DEE}" type="presParOf" srcId="{0887D434-DBAD-4963-9F1E-402DC097B181}" destId="{8F3A1759-5D88-4624-91AE-DFBCEABC6A70}" srcOrd="2" destOrd="0" presId="urn:microsoft.com/office/officeart/2018/2/layout/IconVerticalSolidList"/>
    <dgm:cxn modelId="{C5067598-68AB-43BF-8E2A-DA504CF12BB8}" type="presParOf" srcId="{0887D434-DBAD-4963-9F1E-402DC097B181}" destId="{BF7FA03B-19AB-4A84-9437-F9765F5CB294}" srcOrd="3" destOrd="0" presId="urn:microsoft.com/office/officeart/2018/2/layout/IconVerticalSolidList"/>
    <dgm:cxn modelId="{32F67927-4266-4676-9911-FBC43D0DF6F8}" type="presParOf" srcId="{2AC92682-92BC-4862-BD40-B30EBB5E559E}" destId="{F68443D8-C31E-41A5-A272-47035EBAADA8}" srcOrd="1" destOrd="0" presId="urn:microsoft.com/office/officeart/2018/2/layout/IconVerticalSolidList"/>
    <dgm:cxn modelId="{6637F4B8-34B7-478E-A396-0BB8303393F8}" type="presParOf" srcId="{2AC92682-92BC-4862-BD40-B30EBB5E559E}" destId="{C35E59CF-CF71-46C4-89AA-12B4ADDBF102}" srcOrd="2" destOrd="0" presId="urn:microsoft.com/office/officeart/2018/2/layout/IconVerticalSolidList"/>
    <dgm:cxn modelId="{5CBE2DA1-579B-419D-B293-511614DE007D}" type="presParOf" srcId="{C35E59CF-CF71-46C4-89AA-12B4ADDBF102}" destId="{E875561C-039E-450A-B27B-0E58C396A56D}" srcOrd="0" destOrd="0" presId="urn:microsoft.com/office/officeart/2018/2/layout/IconVerticalSolidList"/>
    <dgm:cxn modelId="{78CE9EE4-F3F8-4237-A929-DD9F4ACF2FC0}" type="presParOf" srcId="{C35E59CF-CF71-46C4-89AA-12B4ADDBF102}" destId="{B3B16A33-E14C-40BB-99F3-2AC68A5135B4}" srcOrd="1" destOrd="0" presId="urn:microsoft.com/office/officeart/2018/2/layout/IconVerticalSolidList"/>
    <dgm:cxn modelId="{73003E8E-E2A8-42EC-89FE-0393396AC6E6}" type="presParOf" srcId="{C35E59CF-CF71-46C4-89AA-12B4ADDBF102}" destId="{69D1D1E2-2D93-4FA7-9EF4-74E888E5B6C9}" srcOrd="2" destOrd="0" presId="urn:microsoft.com/office/officeart/2018/2/layout/IconVerticalSolidList"/>
    <dgm:cxn modelId="{881DFD58-16C8-4728-83AD-81324A838538}" type="presParOf" srcId="{C35E59CF-CF71-46C4-89AA-12B4ADDBF102}" destId="{88B3A7AA-BF66-46FC-8090-C91E0DE8E662}" srcOrd="3" destOrd="0" presId="urn:microsoft.com/office/officeart/2018/2/layout/IconVerticalSolidList"/>
    <dgm:cxn modelId="{530F9D3A-D99C-4204-9A99-BC5AC91AFE13}" type="presParOf" srcId="{2AC92682-92BC-4862-BD40-B30EBB5E559E}" destId="{3BD34913-9115-4AF4-8E4B-622AA49FE4B8}" srcOrd="3" destOrd="0" presId="urn:microsoft.com/office/officeart/2018/2/layout/IconVerticalSolidList"/>
    <dgm:cxn modelId="{DDEE17A6-6452-4750-BC50-1CED7CF23ECB}" type="presParOf" srcId="{2AC92682-92BC-4862-BD40-B30EBB5E559E}" destId="{787780CC-C9C3-4695-8CC1-A03129AAE7FD}" srcOrd="4" destOrd="0" presId="urn:microsoft.com/office/officeart/2018/2/layout/IconVerticalSolidList"/>
    <dgm:cxn modelId="{4B8E8F9E-23FA-43E5-9A4B-D505E6353E03}" type="presParOf" srcId="{787780CC-C9C3-4695-8CC1-A03129AAE7FD}" destId="{0BBA2341-E974-4278-B1E9-6D3235DB922C}" srcOrd="0" destOrd="0" presId="urn:microsoft.com/office/officeart/2018/2/layout/IconVerticalSolidList"/>
    <dgm:cxn modelId="{B26E9761-1A1D-4E7E-B1C6-9E52D0C8C8BB}" type="presParOf" srcId="{787780CC-C9C3-4695-8CC1-A03129AAE7FD}" destId="{4CC47601-2716-4DDC-9EAE-EB19079721D6}" srcOrd="1" destOrd="0" presId="urn:microsoft.com/office/officeart/2018/2/layout/IconVerticalSolidList"/>
    <dgm:cxn modelId="{6E79EB70-02DB-48FF-A764-41B34F95B3F4}" type="presParOf" srcId="{787780CC-C9C3-4695-8CC1-A03129AAE7FD}" destId="{64CD3920-1472-4DA8-B0B1-FABBA298B446}" srcOrd="2" destOrd="0" presId="urn:microsoft.com/office/officeart/2018/2/layout/IconVerticalSolidList"/>
    <dgm:cxn modelId="{90955629-726C-4449-B860-B1DBB6035AD1}" type="presParOf" srcId="{787780CC-C9C3-4695-8CC1-A03129AAE7FD}" destId="{3526B50E-FA5F-4F79-BBB9-E5B3CC6A6834}" srcOrd="3" destOrd="0" presId="urn:microsoft.com/office/officeart/2018/2/layout/IconVerticalSolidList"/>
    <dgm:cxn modelId="{6109F712-005A-4C1B-AB14-A5023169FA75}" type="presParOf" srcId="{2AC92682-92BC-4862-BD40-B30EBB5E559E}" destId="{A72556E8-9D0B-44D0-A309-9AB05E008945}" srcOrd="5" destOrd="0" presId="urn:microsoft.com/office/officeart/2018/2/layout/IconVerticalSolidList"/>
    <dgm:cxn modelId="{006A233A-79E6-4EC1-B32D-0A0BFD7B2DCD}" type="presParOf" srcId="{2AC92682-92BC-4862-BD40-B30EBB5E559E}" destId="{1AA59F5D-1AEB-485D-9222-6E744B286C70}" srcOrd="6" destOrd="0" presId="urn:microsoft.com/office/officeart/2018/2/layout/IconVerticalSolidList"/>
    <dgm:cxn modelId="{07F170FE-11F8-4FD3-B870-65748CEDA329}" type="presParOf" srcId="{1AA59F5D-1AEB-485D-9222-6E744B286C70}" destId="{8D6FAB65-BD82-4412-AEFF-242809A30C14}" srcOrd="0" destOrd="0" presId="urn:microsoft.com/office/officeart/2018/2/layout/IconVerticalSolidList"/>
    <dgm:cxn modelId="{82B7B89F-4F7F-4B61-BAE7-F6B203F1ECBC}" type="presParOf" srcId="{1AA59F5D-1AEB-485D-9222-6E744B286C70}" destId="{A2EC703C-C626-4A76-8364-1CB7CD4E0538}" srcOrd="1" destOrd="0" presId="urn:microsoft.com/office/officeart/2018/2/layout/IconVerticalSolidList"/>
    <dgm:cxn modelId="{B176F382-A624-4F54-AC98-D5D07731624C}" type="presParOf" srcId="{1AA59F5D-1AEB-485D-9222-6E744B286C70}" destId="{8FA7A7A6-195B-4F80-A336-97538E6EAA55}" srcOrd="2" destOrd="0" presId="urn:microsoft.com/office/officeart/2018/2/layout/IconVerticalSolidList"/>
    <dgm:cxn modelId="{FC602A9D-5DAC-44BC-B053-DD23027FC3AB}" type="presParOf" srcId="{1AA59F5D-1AEB-485D-9222-6E744B286C70}" destId="{72A1FA0A-68E7-4058-AA2E-29DAB334E3D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53556-B40A-441B-A7DB-FE0BFACD74A8}">
      <dsp:nvSpPr>
        <dsp:cNvPr id="0" name=""/>
        <dsp:cNvSpPr/>
      </dsp:nvSpPr>
      <dsp:spPr>
        <a:xfrm>
          <a:off x="-371293" y="6897"/>
          <a:ext cx="9233452" cy="1239298"/>
        </a:xfrm>
        <a:prstGeom prst="roundRect">
          <a:avLst>
            <a:gd name="adj" fmla="val 10000"/>
          </a:avLst>
        </a:prstGeom>
        <a:solidFill>
          <a:srgbClr val="D8E9CF"/>
        </a:solidFill>
        <a:ln>
          <a:noFill/>
        </a:ln>
        <a:effectLst/>
      </dsp:spPr>
      <dsp:style>
        <a:lnRef idx="0">
          <a:scrgbClr r="0" g="0" b="0"/>
        </a:lnRef>
        <a:fillRef idx="1">
          <a:scrgbClr r="0" g="0" b="0"/>
        </a:fillRef>
        <a:effectRef idx="0">
          <a:scrgbClr r="0" g="0" b="0"/>
        </a:effectRef>
        <a:fontRef idx="minor"/>
      </dsp:style>
    </dsp:sp>
    <dsp:sp modelId="{42959DE3-61BA-4302-81A9-18796F5A6627}">
      <dsp:nvSpPr>
        <dsp:cNvPr id="0" name=""/>
        <dsp:cNvSpPr/>
      </dsp:nvSpPr>
      <dsp:spPr>
        <a:xfrm>
          <a:off x="3594" y="285739"/>
          <a:ext cx="681613" cy="6816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7FA03B-19AB-4A84-9437-F9765F5CB294}">
      <dsp:nvSpPr>
        <dsp:cNvPr id="0" name=""/>
        <dsp:cNvSpPr/>
      </dsp:nvSpPr>
      <dsp:spPr>
        <a:xfrm>
          <a:off x="1060095" y="6897"/>
          <a:ext cx="7799262" cy="1239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159" tIns="131159" rIns="131159" bIns="131159" numCol="1" spcCol="1270" anchor="ctr" anchorCtr="0">
          <a:noAutofit/>
        </a:bodyPr>
        <a:lstStyle/>
        <a:p>
          <a:pPr marL="0" lvl="0" indent="0" algn="l" defTabSz="1111250">
            <a:lnSpc>
              <a:spcPct val="100000"/>
            </a:lnSpc>
            <a:spcBef>
              <a:spcPct val="0"/>
            </a:spcBef>
            <a:spcAft>
              <a:spcPct val="35000"/>
            </a:spcAft>
            <a:buNone/>
          </a:pPr>
          <a:r>
            <a:rPr lang="nl-BE" sz="2500" kern="1200" dirty="0">
              <a:solidFill>
                <a:sysClr val="windowText" lastClr="000000"/>
              </a:solidFill>
            </a:rPr>
            <a:t>Sociaal overleg vaak buitenspel gezet</a:t>
          </a:r>
          <a:endParaRPr lang="en-US" sz="2500" kern="1200" dirty="0">
            <a:solidFill>
              <a:sysClr val="windowText" lastClr="000000"/>
            </a:solidFill>
          </a:endParaRPr>
        </a:p>
      </dsp:txBody>
      <dsp:txXfrm>
        <a:off x="1060095" y="6897"/>
        <a:ext cx="7799262" cy="1239298"/>
      </dsp:txXfrm>
    </dsp:sp>
    <dsp:sp modelId="{0BBA2341-E974-4278-B1E9-6D3235DB922C}">
      <dsp:nvSpPr>
        <dsp:cNvPr id="0" name=""/>
        <dsp:cNvSpPr/>
      </dsp:nvSpPr>
      <dsp:spPr>
        <a:xfrm>
          <a:off x="-371293" y="1556019"/>
          <a:ext cx="9233452" cy="1239298"/>
        </a:xfrm>
        <a:prstGeom prst="roundRect">
          <a:avLst>
            <a:gd name="adj" fmla="val 10000"/>
          </a:avLst>
        </a:prstGeom>
        <a:solidFill>
          <a:srgbClr val="D8E9CF"/>
        </a:solidFill>
        <a:ln>
          <a:noFill/>
        </a:ln>
        <a:effectLst/>
      </dsp:spPr>
      <dsp:style>
        <a:lnRef idx="0">
          <a:scrgbClr r="0" g="0" b="0"/>
        </a:lnRef>
        <a:fillRef idx="1">
          <a:scrgbClr r="0" g="0" b="0"/>
        </a:fillRef>
        <a:effectRef idx="0">
          <a:scrgbClr r="0" g="0" b="0"/>
        </a:effectRef>
        <a:fontRef idx="minor"/>
      </dsp:style>
    </dsp:sp>
    <dsp:sp modelId="{4CC47601-2716-4DDC-9EAE-EB19079721D6}">
      <dsp:nvSpPr>
        <dsp:cNvPr id="0" name=""/>
        <dsp:cNvSpPr/>
      </dsp:nvSpPr>
      <dsp:spPr>
        <a:xfrm>
          <a:off x="3594" y="1834862"/>
          <a:ext cx="681613" cy="6816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26B50E-FA5F-4F79-BBB9-E5B3CC6A6834}">
      <dsp:nvSpPr>
        <dsp:cNvPr id="0" name=""/>
        <dsp:cNvSpPr/>
      </dsp:nvSpPr>
      <dsp:spPr>
        <a:xfrm>
          <a:off x="1060095" y="1556019"/>
          <a:ext cx="4155053" cy="1239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159" tIns="131159" rIns="131159" bIns="131159" numCol="1" spcCol="1270" anchor="ctr" anchorCtr="0">
          <a:noAutofit/>
        </a:bodyPr>
        <a:lstStyle/>
        <a:p>
          <a:pPr marL="0" lvl="0" indent="0" algn="l" defTabSz="1111250">
            <a:lnSpc>
              <a:spcPct val="100000"/>
            </a:lnSpc>
            <a:spcBef>
              <a:spcPct val="0"/>
            </a:spcBef>
            <a:spcAft>
              <a:spcPct val="35000"/>
            </a:spcAft>
            <a:buNone/>
          </a:pPr>
          <a:r>
            <a:rPr lang="nl-BE" sz="2500" kern="1200" dirty="0">
              <a:solidFill>
                <a:sysClr val="windowText" lastClr="000000"/>
              </a:solidFill>
            </a:rPr>
            <a:t>Wie betaalt echt? </a:t>
          </a:r>
          <a:endParaRPr lang="en-US" sz="2500" kern="1200" dirty="0">
            <a:solidFill>
              <a:sysClr val="windowText" lastClr="000000"/>
            </a:solidFill>
          </a:endParaRPr>
        </a:p>
      </dsp:txBody>
      <dsp:txXfrm>
        <a:off x="1060095" y="1556019"/>
        <a:ext cx="4155053" cy="1239298"/>
      </dsp:txXfrm>
    </dsp:sp>
    <dsp:sp modelId="{684D3B0D-A8FB-468B-8FCF-5EA72BDA96E8}">
      <dsp:nvSpPr>
        <dsp:cNvPr id="0" name=""/>
        <dsp:cNvSpPr/>
      </dsp:nvSpPr>
      <dsp:spPr>
        <a:xfrm>
          <a:off x="3737786" y="1617340"/>
          <a:ext cx="5134982" cy="1239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159" tIns="131159" rIns="131159" bIns="131159" numCol="1" spcCol="1270" anchor="ctr" anchorCtr="0">
          <a:noAutofit/>
        </a:bodyPr>
        <a:lstStyle/>
        <a:p>
          <a:pPr marL="0" lvl="0" indent="0" algn="l" defTabSz="622300">
            <a:lnSpc>
              <a:spcPct val="100000"/>
            </a:lnSpc>
            <a:spcBef>
              <a:spcPct val="0"/>
            </a:spcBef>
            <a:spcAft>
              <a:spcPct val="35000"/>
            </a:spcAft>
            <a:buNone/>
          </a:pPr>
          <a:r>
            <a:rPr lang="nl-BE" sz="1400" kern="1200" dirty="0">
              <a:solidFill>
                <a:sysClr val="windowText" lastClr="000000"/>
              </a:solidFill>
            </a:rPr>
            <a:t>Werknemers en sociale zekerheid betalen de rekening</a:t>
          </a:r>
          <a:endParaRPr lang="en-US" sz="1400" kern="1200" dirty="0">
            <a:solidFill>
              <a:sysClr val="windowText" lastClr="000000"/>
            </a:solidFill>
          </a:endParaRPr>
        </a:p>
        <a:p>
          <a:pPr marL="0" lvl="0" indent="0" algn="l" defTabSz="622300">
            <a:lnSpc>
              <a:spcPct val="100000"/>
            </a:lnSpc>
            <a:spcBef>
              <a:spcPct val="0"/>
            </a:spcBef>
            <a:spcAft>
              <a:spcPct val="35000"/>
            </a:spcAft>
            <a:buNone/>
          </a:pPr>
          <a:r>
            <a:rPr lang="nl-BE" sz="1400" kern="1200" dirty="0">
              <a:solidFill>
                <a:sysClr val="windowText" lastClr="000000"/>
              </a:solidFill>
            </a:rPr>
            <a:t>Ondernemingen krijgen extra middelen</a:t>
          </a:r>
        </a:p>
        <a:p>
          <a:pPr marL="0" lvl="0" indent="0" algn="l" defTabSz="622300">
            <a:lnSpc>
              <a:spcPct val="100000"/>
            </a:lnSpc>
            <a:spcBef>
              <a:spcPct val="0"/>
            </a:spcBef>
            <a:spcAft>
              <a:spcPct val="35000"/>
            </a:spcAft>
            <a:buNone/>
          </a:pPr>
          <a:r>
            <a:rPr lang="nl-BE" sz="1400" kern="1200" dirty="0">
              <a:solidFill>
                <a:sysClr val="windowText" lastClr="000000"/>
              </a:solidFill>
            </a:rPr>
            <a:t>Werkelijke bijdrage sterkste schouders beperkt</a:t>
          </a:r>
          <a:endParaRPr lang="en-US" sz="1400" kern="1200" dirty="0">
            <a:solidFill>
              <a:sysClr val="windowText" lastClr="000000"/>
            </a:solidFill>
          </a:endParaRPr>
        </a:p>
      </dsp:txBody>
      <dsp:txXfrm>
        <a:off x="3737786" y="1617340"/>
        <a:ext cx="5134982" cy="1239298"/>
      </dsp:txXfrm>
    </dsp:sp>
    <dsp:sp modelId="{8D6FAB65-BD82-4412-AEFF-242809A30C14}">
      <dsp:nvSpPr>
        <dsp:cNvPr id="0" name=""/>
        <dsp:cNvSpPr/>
      </dsp:nvSpPr>
      <dsp:spPr>
        <a:xfrm>
          <a:off x="-371293" y="3105142"/>
          <a:ext cx="9233452" cy="123929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EC703C-C626-4A76-8364-1CB7CD4E0538}">
      <dsp:nvSpPr>
        <dsp:cNvPr id="0" name=""/>
        <dsp:cNvSpPr/>
      </dsp:nvSpPr>
      <dsp:spPr>
        <a:xfrm>
          <a:off x="3594" y="3383984"/>
          <a:ext cx="681613" cy="681613"/>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A1FA0A-68E7-4058-AA2E-29DAB334E3DE}">
      <dsp:nvSpPr>
        <dsp:cNvPr id="0" name=""/>
        <dsp:cNvSpPr/>
      </dsp:nvSpPr>
      <dsp:spPr>
        <a:xfrm>
          <a:off x="1060095" y="3105142"/>
          <a:ext cx="7799262" cy="1239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159" tIns="131159" rIns="131159" bIns="131159" numCol="1" spcCol="1270" anchor="ctr" anchorCtr="0">
          <a:noAutofit/>
        </a:bodyPr>
        <a:lstStyle/>
        <a:p>
          <a:pPr marL="0" lvl="0" indent="0" algn="l" defTabSz="1111250">
            <a:lnSpc>
              <a:spcPct val="100000"/>
            </a:lnSpc>
            <a:spcBef>
              <a:spcPct val="0"/>
            </a:spcBef>
            <a:spcAft>
              <a:spcPct val="35000"/>
            </a:spcAft>
            <a:buNone/>
          </a:pPr>
          <a:r>
            <a:rPr lang="nl-BE" sz="2500" kern="1200" dirty="0">
              <a:solidFill>
                <a:sysClr val="windowText" lastClr="000000"/>
              </a:solidFill>
            </a:rPr>
            <a:t>Gat in de begroting blijft</a:t>
          </a:r>
          <a:endParaRPr lang="en-US" sz="2500" kern="1200" dirty="0">
            <a:solidFill>
              <a:sysClr val="windowText" lastClr="000000"/>
            </a:solidFill>
          </a:endParaRPr>
        </a:p>
      </dsp:txBody>
      <dsp:txXfrm>
        <a:off x="1060095" y="3105142"/>
        <a:ext cx="7799262" cy="12392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53556-B40A-441B-A7DB-FE0BFACD74A8}">
      <dsp:nvSpPr>
        <dsp:cNvPr id="0" name=""/>
        <dsp:cNvSpPr/>
      </dsp:nvSpPr>
      <dsp:spPr>
        <a:xfrm>
          <a:off x="0" y="1805"/>
          <a:ext cx="9233452"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959DE3-61BA-4302-81A9-18796F5A6627}">
      <dsp:nvSpPr>
        <dsp:cNvPr id="0" name=""/>
        <dsp:cNvSpPr/>
      </dsp:nvSpPr>
      <dsp:spPr>
        <a:xfrm>
          <a:off x="276881" y="207750"/>
          <a:ext cx="503420" cy="503420"/>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7FA03B-19AB-4A84-9437-F9765F5CB294}">
      <dsp:nvSpPr>
        <dsp:cNvPr id="0" name=""/>
        <dsp:cNvSpPr/>
      </dsp:nvSpPr>
      <dsp:spPr>
        <a:xfrm>
          <a:off x="1057183" y="1805"/>
          <a:ext cx="8176268"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nl-BE" sz="2200" kern="1200" dirty="0">
              <a:solidFill>
                <a:schemeClr val="bg2">
                  <a:lumMod val="10000"/>
                </a:schemeClr>
              </a:solidFill>
            </a:rPr>
            <a:t>Eerlijke bijdrage sterkste schouders</a:t>
          </a:r>
          <a:endParaRPr lang="en-US" sz="2200" kern="1200" dirty="0">
            <a:solidFill>
              <a:schemeClr val="bg2">
                <a:lumMod val="10000"/>
              </a:schemeClr>
            </a:solidFill>
          </a:endParaRPr>
        </a:p>
      </dsp:txBody>
      <dsp:txXfrm>
        <a:off x="1057183" y="1805"/>
        <a:ext cx="8176268" cy="915310"/>
      </dsp:txXfrm>
    </dsp:sp>
    <dsp:sp modelId="{E875561C-039E-450A-B27B-0E58C396A56D}">
      <dsp:nvSpPr>
        <dsp:cNvPr id="0" name=""/>
        <dsp:cNvSpPr/>
      </dsp:nvSpPr>
      <dsp:spPr>
        <a:xfrm>
          <a:off x="0" y="1145944"/>
          <a:ext cx="9233452"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B16A33-E14C-40BB-99F3-2AC68A5135B4}">
      <dsp:nvSpPr>
        <dsp:cNvPr id="0" name=""/>
        <dsp:cNvSpPr/>
      </dsp:nvSpPr>
      <dsp:spPr>
        <a:xfrm>
          <a:off x="276881" y="1351889"/>
          <a:ext cx="503420" cy="50342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B3A7AA-BF66-46FC-8090-C91E0DE8E662}">
      <dsp:nvSpPr>
        <dsp:cNvPr id="0" name=""/>
        <dsp:cNvSpPr/>
      </dsp:nvSpPr>
      <dsp:spPr>
        <a:xfrm>
          <a:off x="1057183" y="1145944"/>
          <a:ext cx="8176268"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nl-BE" sz="2200" kern="1200" dirty="0">
              <a:solidFill>
                <a:schemeClr val="bg2">
                  <a:lumMod val="10000"/>
                </a:schemeClr>
              </a:solidFill>
            </a:rPr>
            <a:t>Evenwicht arbeid - privé</a:t>
          </a:r>
        </a:p>
      </dsp:txBody>
      <dsp:txXfrm>
        <a:off x="1057183" y="1145944"/>
        <a:ext cx="8176268" cy="915310"/>
      </dsp:txXfrm>
    </dsp:sp>
    <dsp:sp modelId="{0BBA2341-E974-4278-B1E9-6D3235DB922C}">
      <dsp:nvSpPr>
        <dsp:cNvPr id="0" name=""/>
        <dsp:cNvSpPr/>
      </dsp:nvSpPr>
      <dsp:spPr>
        <a:xfrm>
          <a:off x="0" y="2290082"/>
          <a:ext cx="9233452"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C47601-2716-4DDC-9EAE-EB19079721D6}">
      <dsp:nvSpPr>
        <dsp:cNvPr id="0" name=""/>
        <dsp:cNvSpPr/>
      </dsp:nvSpPr>
      <dsp:spPr>
        <a:xfrm>
          <a:off x="276881" y="2496027"/>
          <a:ext cx="503420" cy="50342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26B50E-FA5F-4F79-BBB9-E5B3CC6A6834}">
      <dsp:nvSpPr>
        <dsp:cNvPr id="0" name=""/>
        <dsp:cNvSpPr/>
      </dsp:nvSpPr>
      <dsp:spPr>
        <a:xfrm>
          <a:off x="1057183" y="2290082"/>
          <a:ext cx="8176268"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nl-BE" sz="2200" kern="1200" dirty="0">
              <a:solidFill>
                <a:schemeClr val="bg2">
                  <a:lumMod val="10000"/>
                </a:schemeClr>
              </a:solidFill>
            </a:rPr>
            <a:t>55j landingsbaan, 60j SWT/vervroegd pensioen, 65j pensioen</a:t>
          </a:r>
          <a:endParaRPr lang="en-US" sz="2200" kern="1200" dirty="0">
            <a:solidFill>
              <a:schemeClr val="bg2">
                <a:lumMod val="10000"/>
              </a:schemeClr>
            </a:solidFill>
          </a:endParaRPr>
        </a:p>
      </dsp:txBody>
      <dsp:txXfrm>
        <a:off x="1057183" y="2290082"/>
        <a:ext cx="8176268" cy="915310"/>
      </dsp:txXfrm>
    </dsp:sp>
    <dsp:sp modelId="{8D6FAB65-BD82-4412-AEFF-242809A30C14}">
      <dsp:nvSpPr>
        <dsp:cNvPr id="0" name=""/>
        <dsp:cNvSpPr/>
      </dsp:nvSpPr>
      <dsp:spPr>
        <a:xfrm>
          <a:off x="0" y="3434221"/>
          <a:ext cx="9233452"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EC703C-C626-4A76-8364-1CB7CD4E0538}">
      <dsp:nvSpPr>
        <dsp:cNvPr id="0" name=""/>
        <dsp:cNvSpPr/>
      </dsp:nvSpPr>
      <dsp:spPr>
        <a:xfrm>
          <a:off x="276881" y="3640166"/>
          <a:ext cx="503420" cy="503420"/>
        </a:xfrm>
        <a:prstGeom prst="rect">
          <a:avLst/>
        </a:prstGeom>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A1FA0A-68E7-4058-AA2E-29DAB334E3DE}">
      <dsp:nvSpPr>
        <dsp:cNvPr id="0" name=""/>
        <dsp:cNvSpPr/>
      </dsp:nvSpPr>
      <dsp:spPr>
        <a:xfrm>
          <a:off x="1057183" y="3434221"/>
          <a:ext cx="8176268"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nl-BE" sz="2200" kern="1200" dirty="0">
              <a:solidFill>
                <a:schemeClr val="bg2">
                  <a:lumMod val="10000"/>
                </a:schemeClr>
              </a:solidFill>
            </a:rPr>
            <a:t>Werkelijk sociaal overleg</a:t>
          </a:r>
          <a:endParaRPr lang="en-US" sz="2200" kern="1200" dirty="0">
            <a:solidFill>
              <a:schemeClr val="bg2">
                <a:lumMod val="10000"/>
              </a:schemeClr>
            </a:solidFill>
          </a:endParaRPr>
        </a:p>
      </dsp:txBody>
      <dsp:txXfrm>
        <a:off x="1057183" y="3434221"/>
        <a:ext cx="8176268" cy="91531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AA82FB74-F244-45CF-8FA6-6641404578E8}" type="datetimeFigureOut">
              <a:rPr lang="nl-BE" smtClean="0"/>
              <a:t>9/09/2025</a:t>
            </a:fld>
            <a:endParaRPr lang="nl-BE"/>
          </a:p>
        </p:txBody>
      </p:sp>
      <p:sp>
        <p:nvSpPr>
          <p:cNvPr id="4" name="Tijdelijke aanduiding voor dia-afbeelding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001052BB-BC1F-437D-8B90-E5C47CB8FF56}" type="slidenum">
              <a:rPr lang="nl-BE" smtClean="0"/>
              <a:t>‹#›</a:t>
            </a:fld>
            <a:endParaRPr lang="nl-BE"/>
          </a:p>
        </p:txBody>
      </p:sp>
    </p:spTree>
    <p:extLst>
      <p:ext uri="{BB962C8B-B14F-4D97-AF65-F5344CB8AC3E}">
        <p14:creationId xmlns:p14="http://schemas.microsoft.com/office/powerpoint/2010/main" val="719381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001052BB-BC1F-437D-8B90-E5C47CB8FF56}" type="slidenum">
              <a:rPr lang="nl-BE" smtClean="0"/>
              <a:t>1</a:t>
            </a:fld>
            <a:endParaRPr lang="nl-BE"/>
          </a:p>
        </p:txBody>
      </p:sp>
    </p:spTree>
    <p:extLst>
      <p:ext uri="{BB962C8B-B14F-4D97-AF65-F5344CB8AC3E}">
        <p14:creationId xmlns:p14="http://schemas.microsoft.com/office/powerpoint/2010/main" val="10508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28DD5-5782-BF01-751D-492220ED735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40CB94A-79F0-4850-45DC-6E2E44FEC9F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4BA7D82-39E0-8EEF-5CB0-FF60424AC520}"/>
              </a:ext>
            </a:extLst>
          </p:cNvPr>
          <p:cNvSpPr>
            <a:spLocks noGrp="1"/>
          </p:cNvSpPr>
          <p:nvPr>
            <p:ph type="body" idx="1"/>
          </p:nvPr>
        </p:nvSpPr>
        <p:spPr/>
        <p:txBody>
          <a:bodyPr/>
          <a:lstStyle/>
          <a:p>
            <a:r>
              <a:rPr lang="nl-BE" dirty="0"/>
              <a:t>Zie p. 87 rapport vergrijzingscommissie</a:t>
            </a:r>
          </a:p>
        </p:txBody>
      </p:sp>
      <p:sp>
        <p:nvSpPr>
          <p:cNvPr id="4" name="Tijdelijke aanduiding voor dianummer 3">
            <a:extLst>
              <a:ext uri="{FF2B5EF4-FFF2-40B4-BE49-F238E27FC236}">
                <a16:creationId xmlns:a16="http://schemas.microsoft.com/office/drawing/2014/main" id="{194FBACB-E938-0722-168B-63D303EAF515}"/>
              </a:ext>
            </a:extLst>
          </p:cNvPr>
          <p:cNvSpPr>
            <a:spLocks noGrp="1"/>
          </p:cNvSpPr>
          <p:nvPr>
            <p:ph type="sldNum" sz="quarter" idx="5"/>
          </p:nvPr>
        </p:nvSpPr>
        <p:spPr/>
        <p:txBody>
          <a:bodyPr/>
          <a:lstStyle/>
          <a:p>
            <a:fld id="{001052BB-BC1F-437D-8B90-E5C47CB8FF56}" type="slidenum">
              <a:rPr lang="nl-BE" smtClean="0"/>
              <a:t>12</a:t>
            </a:fld>
            <a:endParaRPr lang="nl-BE"/>
          </a:p>
        </p:txBody>
      </p:sp>
    </p:spTree>
    <p:extLst>
      <p:ext uri="{BB962C8B-B14F-4D97-AF65-F5344CB8AC3E}">
        <p14:creationId xmlns:p14="http://schemas.microsoft.com/office/powerpoint/2010/main" val="913880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28DD5-5782-BF01-751D-492220ED735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40CB94A-79F0-4850-45DC-6E2E44FEC9F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4BA7D82-39E0-8EEF-5CB0-FF60424AC520}"/>
              </a:ext>
            </a:extLst>
          </p:cNvPr>
          <p:cNvSpPr>
            <a:spLocks noGrp="1"/>
          </p:cNvSpPr>
          <p:nvPr>
            <p:ph type="body" idx="1"/>
          </p:nvPr>
        </p:nvSpPr>
        <p:spPr/>
        <p:txBody>
          <a:bodyPr/>
          <a:lstStyle/>
          <a:p>
            <a:r>
              <a:rPr lang="nl-BE" dirty="0"/>
              <a:t>Zie p. 87 rapport vergrijzingscommissie</a:t>
            </a:r>
          </a:p>
        </p:txBody>
      </p:sp>
      <p:sp>
        <p:nvSpPr>
          <p:cNvPr id="4" name="Tijdelijke aanduiding voor dianummer 3">
            <a:extLst>
              <a:ext uri="{FF2B5EF4-FFF2-40B4-BE49-F238E27FC236}">
                <a16:creationId xmlns:a16="http://schemas.microsoft.com/office/drawing/2014/main" id="{194FBACB-E938-0722-168B-63D303EAF515}"/>
              </a:ext>
            </a:extLst>
          </p:cNvPr>
          <p:cNvSpPr>
            <a:spLocks noGrp="1"/>
          </p:cNvSpPr>
          <p:nvPr>
            <p:ph type="sldNum" sz="quarter" idx="5"/>
          </p:nvPr>
        </p:nvSpPr>
        <p:spPr/>
        <p:txBody>
          <a:bodyPr/>
          <a:lstStyle/>
          <a:p>
            <a:fld id="{001052BB-BC1F-437D-8B90-E5C47CB8FF56}" type="slidenum">
              <a:rPr lang="nl-BE" smtClean="0"/>
              <a:t>13</a:t>
            </a:fld>
            <a:endParaRPr lang="nl-BE"/>
          </a:p>
        </p:txBody>
      </p:sp>
    </p:spTree>
    <p:extLst>
      <p:ext uri="{BB962C8B-B14F-4D97-AF65-F5344CB8AC3E}">
        <p14:creationId xmlns:p14="http://schemas.microsoft.com/office/powerpoint/2010/main" val="1271240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47C40-3156-A7EB-3B84-A76847C37EC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B3C1EF1-0E08-79ED-D76A-DDA4AA6ECF7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560A7C7-F948-BEFA-08DA-3678AA498659}"/>
              </a:ext>
            </a:extLst>
          </p:cNvPr>
          <p:cNvSpPr>
            <a:spLocks noGrp="1"/>
          </p:cNvSpPr>
          <p:nvPr>
            <p:ph type="body" idx="1"/>
          </p:nvPr>
        </p:nvSpPr>
        <p:spPr/>
        <p:txBody>
          <a:bodyPr/>
          <a:lstStyle/>
          <a:p>
            <a:r>
              <a:rPr lang="nl-BE" dirty="0"/>
              <a:t>rapport vergrijzingscommissie</a:t>
            </a:r>
          </a:p>
        </p:txBody>
      </p:sp>
      <p:sp>
        <p:nvSpPr>
          <p:cNvPr id="4" name="Tijdelijke aanduiding voor dianummer 3">
            <a:extLst>
              <a:ext uri="{FF2B5EF4-FFF2-40B4-BE49-F238E27FC236}">
                <a16:creationId xmlns:a16="http://schemas.microsoft.com/office/drawing/2014/main" id="{E6B144B0-9E87-5859-71EF-5EB8678C2B46}"/>
              </a:ext>
            </a:extLst>
          </p:cNvPr>
          <p:cNvSpPr>
            <a:spLocks noGrp="1"/>
          </p:cNvSpPr>
          <p:nvPr>
            <p:ph type="sldNum" sz="quarter" idx="5"/>
          </p:nvPr>
        </p:nvSpPr>
        <p:spPr/>
        <p:txBody>
          <a:bodyPr/>
          <a:lstStyle/>
          <a:p>
            <a:fld id="{001052BB-BC1F-437D-8B90-E5C47CB8FF56}" type="slidenum">
              <a:rPr lang="nl-BE" smtClean="0"/>
              <a:t>16</a:t>
            </a:fld>
            <a:endParaRPr lang="nl-BE"/>
          </a:p>
        </p:txBody>
      </p:sp>
    </p:spTree>
    <p:extLst>
      <p:ext uri="{BB962C8B-B14F-4D97-AF65-F5344CB8AC3E}">
        <p14:creationId xmlns:p14="http://schemas.microsoft.com/office/powerpoint/2010/main" val="449965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rapport vergrijzingscommissie</a:t>
            </a:r>
          </a:p>
        </p:txBody>
      </p:sp>
      <p:sp>
        <p:nvSpPr>
          <p:cNvPr id="4" name="Tijdelijke aanduiding voor dianummer 3"/>
          <p:cNvSpPr>
            <a:spLocks noGrp="1"/>
          </p:cNvSpPr>
          <p:nvPr>
            <p:ph type="sldNum" sz="quarter" idx="5"/>
          </p:nvPr>
        </p:nvSpPr>
        <p:spPr/>
        <p:txBody>
          <a:bodyPr/>
          <a:lstStyle/>
          <a:p>
            <a:fld id="{001052BB-BC1F-437D-8B90-E5C47CB8FF56}" type="slidenum">
              <a:rPr lang="nl-BE" smtClean="0"/>
              <a:t>17</a:t>
            </a:fld>
            <a:endParaRPr lang="nl-BE"/>
          </a:p>
        </p:txBody>
      </p:sp>
    </p:spTree>
    <p:extLst>
      <p:ext uri="{BB962C8B-B14F-4D97-AF65-F5344CB8AC3E}">
        <p14:creationId xmlns:p14="http://schemas.microsoft.com/office/powerpoint/2010/main" val="3069687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22C58-2693-D69E-1121-D16D410B91B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F6C2223-FE95-E157-9CE3-B6828AC72CA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6088FA6-C7FF-A0E3-6B22-C3F4341BDD53}"/>
              </a:ext>
            </a:extLst>
          </p:cNvPr>
          <p:cNvSpPr>
            <a:spLocks noGrp="1"/>
          </p:cNvSpPr>
          <p:nvPr>
            <p:ph type="body" idx="1"/>
          </p:nvPr>
        </p:nvSpPr>
        <p:spPr/>
        <p:txBody>
          <a:bodyPr/>
          <a:lstStyle/>
          <a:p>
            <a:endParaRPr lang="nl-BE" dirty="0">
              <a:ea typeface="Calibri"/>
              <a:cs typeface="Calibri"/>
            </a:endParaRPr>
          </a:p>
        </p:txBody>
      </p:sp>
      <p:sp>
        <p:nvSpPr>
          <p:cNvPr id="4" name="Tijdelijke aanduiding voor dianummer 3">
            <a:extLst>
              <a:ext uri="{FF2B5EF4-FFF2-40B4-BE49-F238E27FC236}">
                <a16:creationId xmlns:a16="http://schemas.microsoft.com/office/drawing/2014/main" id="{89D24E1A-336B-C65E-388A-46B07FB7B81F}"/>
              </a:ext>
            </a:extLst>
          </p:cNvPr>
          <p:cNvSpPr>
            <a:spLocks noGrp="1"/>
          </p:cNvSpPr>
          <p:nvPr>
            <p:ph type="sldNum" sz="quarter" idx="5"/>
          </p:nvPr>
        </p:nvSpPr>
        <p:spPr/>
        <p:txBody>
          <a:bodyPr/>
          <a:lstStyle/>
          <a:p>
            <a:fld id="{001052BB-BC1F-437D-8B90-E5C47CB8FF56}" type="slidenum">
              <a:rPr lang="nl-BE" smtClean="0"/>
              <a:t>18</a:t>
            </a:fld>
            <a:endParaRPr lang="nl-BE"/>
          </a:p>
        </p:txBody>
      </p:sp>
    </p:spTree>
    <p:extLst>
      <p:ext uri="{BB962C8B-B14F-4D97-AF65-F5344CB8AC3E}">
        <p14:creationId xmlns:p14="http://schemas.microsoft.com/office/powerpoint/2010/main" val="861943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Uitdieping brutolonen rapport vandaag van NBB (9/9/2025) zie verder</a:t>
            </a:r>
          </a:p>
        </p:txBody>
      </p:sp>
      <p:sp>
        <p:nvSpPr>
          <p:cNvPr id="4" name="Tijdelijke aanduiding voor dianummer 3"/>
          <p:cNvSpPr>
            <a:spLocks noGrp="1"/>
          </p:cNvSpPr>
          <p:nvPr>
            <p:ph type="sldNum" sz="quarter" idx="5"/>
          </p:nvPr>
        </p:nvSpPr>
        <p:spPr/>
        <p:txBody>
          <a:bodyPr/>
          <a:lstStyle/>
          <a:p>
            <a:fld id="{001052BB-BC1F-437D-8B90-E5C47CB8FF56}" type="slidenum">
              <a:rPr lang="nl-BE" smtClean="0"/>
              <a:t>19</a:t>
            </a:fld>
            <a:endParaRPr lang="nl-BE"/>
          </a:p>
        </p:txBody>
      </p:sp>
    </p:spTree>
    <p:extLst>
      <p:ext uri="{BB962C8B-B14F-4D97-AF65-F5344CB8AC3E}">
        <p14:creationId xmlns:p14="http://schemas.microsoft.com/office/powerpoint/2010/main" val="3062065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t>Ongeveer</a:t>
            </a:r>
            <a:r>
              <a:rPr lang="en-US" dirty="0"/>
              <a:t> 2/3de  van de </a:t>
            </a:r>
            <a:r>
              <a:rPr lang="en-US" dirty="0" err="1"/>
              <a:t>daling</a:t>
            </a:r>
            <a:r>
              <a:rPr lang="en-US" dirty="0"/>
              <a:t> van het </a:t>
            </a:r>
            <a:r>
              <a:rPr lang="en-US" dirty="0" err="1"/>
              <a:t>loonaandeel</a:t>
            </a:r>
            <a:r>
              <a:rPr lang="en-US" dirty="0"/>
              <a:t> (in </a:t>
            </a:r>
            <a:r>
              <a:rPr lang="en-US" dirty="0" err="1"/>
              <a:t>casu</a:t>
            </a:r>
            <a:r>
              <a:rPr lang="en-US" dirty="0"/>
              <a:t> </a:t>
            </a:r>
            <a:r>
              <a:rPr lang="en-US" dirty="0" err="1"/>
              <a:t>sinds</a:t>
            </a:r>
            <a:r>
              <a:rPr lang="en-US" dirty="0"/>
              <a:t> 2013) </a:t>
            </a:r>
            <a:r>
              <a:rPr lang="en-US" dirty="0" err="1"/>
              <a:t>kan</a:t>
            </a:r>
            <a:r>
              <a:rPr lang="en-US" dirty="0"/>
              <a:t> </a:t>
            </a:r>
            <a:r>
              <a:rPr lang="en-US" dirty="0" err="1"/>
              <a:t>worden</a:t>
            </a:r>
            <a:r>
              <a:rPr lang="en-US" dirty="0"/>
              <a:t> </a:t>
            </a:r>
            <a:r>
              <a:rPr lang="en-US" dirty="0" err="1"/>
              <a:t>toegeschreven</a:t>
            </a:r>
            <a:r>
              <a:rPr lang="en-US" dirty="0"/>
              <a:t> </a:t>
            </a:r>
            <a:r>
              <a:rPr lang="en-US" dirty="0" err="1"/>
              <a:t>aan</a:t>
            </a:r>
            <a:r>
              <a:rPr lang="en-US" dirty="0"/>
              <a:t> </a:t>
            </a:r>
            <a:r>
              <a:rPr lang="en-US" dirty="0" err="1"/>
              <a:t>een</a:t>
            </a:r>
            <a:r>
              <a:rPr lang="en-US" dirty="0"/>
              <a:t> </a:t>
            </a:r>
            <a:r>
              <a:rPr lang="en-US" dirty="0" err="1"/>
              <a:t>daling</a:t>
            </a:r>
            <a:r>
              <a:rPr lang="en-US" dirty="0"/>
              <a:t> van de </a:t>
            </a:r>
            <a:r>
              <a:rPr lang="en-US" dirty="0" err="1"/>
              <a:t>socialezekerheidsbijdragen</a:t>
            </a:r>
            <a:r>
              <a:rPr lang="en-US" dirty="0"/>
              <a:t> (</a:t>
            </a:r>
            <a:r>
              <a:rPr lang="en-US" dirty="0" err="1"/>
              <a:t>regering</a:t>
            </a:r>
            <a:r>
              <a:rPr lang="en-US" dirty="0"/>
              <a:t> Michel), </a:t>
            </a:r>
            <a:r>
              <a:rPr lang="en-US" dirty="0" err="1"/>
              <a:t>uitgedrukt</a:t>
            </a:r>
            <a:r>
              <a:rPr lang="en-US" dirty="0"/>
              <a:t> </a:t>
            </a:r>
            <a:r>
              <a:rPr lang="en-US" dirty="0" err="1"/>
              <a:t>als</a:t>
            </a:r>
            <a:r>
              <a:rPr lang="en-US" dirty="0"/>
              <a:t> percentage van de </a:t>
            </a:r>
            <a:r>
              <a:rPr lang="en-US" dirty="0" err="1"/>
              <a:t>toegevoegde</a:t>
            </a:r>
            <a:r>
              <a:rPr lang="en-US" dirty="0"/>
              <a:t> </a:t>
            </a:r>
            <a:r>
              <a:rPr lang="en-US" dirty="0" err="1"/>
              <a:t>waarde</a:t>
            </a:r>
            <a:r>
              <a:rPr lang="en-US" dirty="0"/>
              <a:t>.</a:t>
            </a:r>
          </a:p>
          <a:p>
            <a:r>
              <a:rPr lang="en-US" dirty="0"/>
              <a:t> </a:t>
            </a:r>
            <a:endParaRPr lang="en-US" dirty="0">
              <a:ea typeface="Calibri"/>
              <a:cs typeface="Calibri"/>
            </a:endParaRPr>
          </a:p>
          <a:p>
            <a:r>
              <a:rPr lang="en-US" dirty="0"/>
              <a:t>Het </a:t>
            </a:r>
            <a:r>
              <a:rPr lang="en-US" dirty="0" err="1"/>
              <a:t>resterende</a:t>
            </a:r>
            <a:r>
              <a:rPr lang="en-US" dirty="0"/>
              <a:t> </a:t>
            </a:r>
            <a:r>
              <a:rPr lang="en-US" dirty="0" err="1"/>
              <a:t>deel</a:t>
            </a:r>
            <a:r>
              <a:rPr lang="en-US" dirty="0"/>
              <a:t> is toe </a:t>
            </a:r>
            <a:r>
              <a:rPr lang="en-US" dirty="0" err="1"/>
              <a:t>te</a:t>
            </a:r>
            <a:r>
              <a:rPr lang="en-US" dirty="0"/>
              <a:t> </a:t>
            </a:r>
            <a:r>
              <a:rPr lang="en-US" dirty="0" err="1"/>
              <a:t>schrijven</a:t>
            </a:r>
            <a:r>
              <a:rPr lang="en-US" dirty="0"/>
              <a:t> </a:t>
            </a:r>
            <a:r>
              <a:rPr lang="en-US" dirty="0" err="1"/>
              <a:t>aan</a:t>
            </a:r>
            <a:r>
              <a:rPr lang="en-US" dirty="0"/>
              <a:t> </a:t>
            </a:r>
            <a:r>
              <a:rPr lang="en-US" dirty="0" err="1"/>
              <a:t>een</a:t>
            </a:r>
            <a:r>
              <a:rPr lang="en-US" dirty="0"/>
              <a:t> </a:t>
            </a:r>
            <a:r>
              <a:rPr lang="en-US" dirty="0" err="1"/>
              <a:t>daling</a:t>
            </a:r>
            <a:r>
              <a:rPr lang="en-US" dirty="0"/>
              <a:t> van de </a:t>
            </a:r>
            <a:r>
              <a:rPr lang="en-US" dirty="0" err="1"/>
              <a:t>brutolonen</a:t>
            </a:r>
            <a:r>
              <a:rPr lang="en-US" dirty="0"/>
              <a:t> </a:t>
            </a:r>
            <a:r>
              <a:rPr lang="en-US" dirty="0" err="1"/>
              <a:t>en</a:t>
            </a:r>
            <a:r>
              <a:rPr lang="en-US" dirty="0"/>
              <a:t> -</a:t>
            </a:r>
            <a:r>
              <a:rPr lang="en-US" dirty="0" err="1"/>
              <a:t>salarissen</a:t>
            </a:r>
            <a:r>
              <a:rPr lang="en-US" dirty="0"/>
              <a:t> ten </a:t>
            </a:r>
            <a:r>
              <a:rPr lang="en-US" dirty="0" err="1"/>
              <a:t>opzichte</a:t>
            </a:r>
            <a:r>
              <a:rPr lang="en-US" dirty="0"/>
              <a:t> van de </a:t>
            </a:r>
            <a:r>
              <a:rPr lang="en-US" dirty="0" err="1"/>
              <a:t>bruto</a:t>
            </a:r>
            <a:r>
              <a:rPr lang="en-US" dirty="0"/>
              <a:t> </a:t>
            </a:r>
            <a:r>
              <a:rPr lang="en-US" dirty="0" err="1"/>
              <a:t>toegevoegde</a:t>
            </a:r>
            <a:r>
              <a:rPr lang="en-US" dirty="0"/>
              <a:t> </a:t>
            </a:r>
            <a:r>
              <a:rPr lang="en-US" dirty="0" err="1"/>
              <a:t>waarde</a:t>
            </a:r>
            <a:r>
              <a:rPr lang="en-US" dirty="0"/>
              <a:t>.</a:t>
            </a:r>
            <a:endParaRPr lang="en-US" dirty="0">
              <a:ea typeface="Calibri"/>
              <a:cs typeface="Calibri"/>
            </a:endParaRPr>
          </a:p>
        </p:txBody>
      </p:sp>
      <p:sp>
        <p:nvSpPr>
          <p:cNvPr id="4" name="Tijdelijke aanduiding voor dianummer 3"/>
          <p:cNvSpPr>
            <a:spLocks noGrp="1"/>
          </p:cNvSpPr>
          <p:nvPr>
            <p:ph type="sldNum" sz="quarter" idx="5"/>
          </p:nvPr>
        </p:nvSpPr>
        <p:spPr/>
        <p:txBody>
          <a:bodyPr/>
          <a:lstStyle/>
          <a:p>
            <a:fld id="{001052BB-BC1F-437D-8B90-E5C47CB8FF56}" type="slidenum">
              <a:rPr lang="nl-BE" smtClean="0"/>
              <a:t>20</a:t>
            </a:fld>
            <a:endParaRPr lang="nl-BE"/>
          </a:p>
        </p:txBody>
      </p:sp>
    </p:spTree>
    <p:extLst>
      <p:ext uri="{BB962C8B-B14F-4D97-AF65-F5344CB8AC3E}">
        <p14:creationId xmlns:p14="http://schemas.microsoft.com/office/powerpoint/2010/main" val="4098563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rtl="0" fontAlgn="base"/>
            <a:endParaRPr lang="nl-BE" sz="1800" dirty="0">
              <a:latin typeface="Aptos"/>
            </a:endParaRPr>
          </a:p>
        </p:txBody>
      </p:sp>
      <p:sp>
        <p:nvSpPr>
          <p:cNvPr id="4" name="Tijdelijke aanduiding voor dianummer 3"/>
          <p:cNvSpPr>
            <a:spLocks noGrp="1"/>
          </p:cNvSpPr>
          <p:nvPr>
            <p:ph type="sldNum" sz="quarter" idx="5"/>
          </p:nvPr>
        </p:nvSpPr>
        <p:spPr/>
        <p:txBody>
          <a:bodyPr/>
          <a:lstStyle/>
          <a:p>
            <a:fld id="{001052BB-BC1F-437D-8B90-E5C47CB8FF56}" type="slidenum">
              <a:rPr lang="nl-BE" smtClean="0"/>
              <a:t>24</a:t>
            </a:fld>
            <a:endParaRPr lang="nl-BE"/>
          </a:p>
        </p:txBody>
      </p:sp>
    </p:spTree>
    <p:extLst>
      <p:ext uri="{BB962C8B-B14F-4D97-AF65-F5344CB8AC3E}">
        <p14:creationId xmlns:p14="http://schemas.microsoft.com/office/powerpoint/2010/main" val="1295356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001052BB-BC1F-437D-8B90-E5C47CB8FF56}" type="slidenum">
              <a:rPr lang="nl-BE" smtClean="0"/>
              <a:t>25</a:t>
            </a:fld>
            <a:endParaRPr lang="nl-BE"/>
          </a:p>
        </p:txBody>
      </p:sp>
    </p:spTree>
    <p:extLst>
      <p:ext uri="{BB962C8B-B14F-4D97-AF65-F5344CB8AC3E}">
        <p14:creationId xmlns:p14="http://schemas.microsoft.com/office/powerpoint/2010/main" val="1766782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800" dirty="0">
              <a:latin typeface="Aptos"/>
            </a:endParaRPr>
          </a:p>
        </p:txBody>
      </p:sp>
      <p:sp>
        <p:nvSpPr>
          <p:cNvPr id="4" name="Tijdelijke aanduiding voor dianummer 3"/>
          <p:cNvSpPr>
            <a:spLocks noGrp="1"/>
          </p:cNvSpPr>
          <p:nvPr>
            <p:ph type="sldNum" sz="quarter" idx="5"/>
          </p:nvPr>
        </p:nvSpPr>
        <p:spPr/>
        <p:txBody>
          <a:bodyPr/>
          <a:lstStyle/>
          <a:p>
            <a:fld id="{001052BB-BC1F-437D-8B90-E5C47CB8FF56}" type="slidenum">
              <a:rPr lang="nl-BE" smtClean="0"/>
              <a:t>26</a:t>
            </a:fld>
            <a:endParaRPr lang="nl-BE"/>
          </a:p>
        </p:txBody>
      </p:sp>
    </p:spTree>
    <p:extLst>
      <p:ext uri="{BB962C8B-B14F-4D97-AF65-F5344CB8AC3E}">
        <p14:creationId xmlns:p14="http://schemas.microsoft.com/office/powerpoint/2010/main" val="4177537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800" b="0" i="0" dirty="0">
                <a:solidFill>
                  <a:srgbClr val="000000"/>
                </a:solidFill>
                <a:effectLst/>
                <a:latin typeface="Aptos" panose="020B0004020202020204" pitchFamily="34" charset="0"/>
              </a:rPr>
              <a:t>NBB voorspelt dat het begrotingstekort nog zal toenemen tot 5,6 procent van het BBP (voor alle overheden samen). Hervormingen regering DW zullen amper impact hebben, onder meer door extra uitgaven voor defensie. </a:t>
            </a:r>
            <a:endParaRPr lang="nl-BE" dirty="0"/>
          </a:p>
        </p:txBody>
      </p:sp>
      <p:sp>
        <p:nvSpPr>
          <p:cNvPr id="4" name="Tijdelijke aanduiding voor dianummer 3"/>
          <p:cNvSpPr>
            <a:spLocks noGrp="1"/>
          </p:cNvSpPr>
          <p:nvPr>
            <p:ph type="sldNum" sz="quarter" idx="5"/>
          </p:nvPr>
        </p:nvSpPr>
        <p:spPr/>
        <p:txBody>
          <a:bodyPr/>
          <a:lstStyle/>
          <a:p>
            <a:fld id="{001052BB-BC1F-437D-8B90-E5C47CB8FF56}" type="slidenum">
              <a:rPr lang="nl-BE" smtClean="0"/>
              <a:t>2</a:t>
            </a:fld>
            <a:endParaRPr lang="nl-BE"/>
          </a:p>
        </p:txBody>
      </p:sp>
    </p:spTree>
    <p:extLst>
      <p:ext uri="{BB962C8B-B14F-4D97-AF65-F5344CB8AC3E}">
        <p14:creationId xmlns:p14="http://schemas.microsoft.com/office/powerpoint/2010/main" val="2655779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Rapport monitoringscomité </a:t>
            </a:r>
            <a:r>
              <a:rPr lang="nl-BE" err="1"/>
              <a:t>fod</a:t>
            </a:r>
            <a:r>
              <a:rPr lang="nl-BE" dirty="0"/>
              <a:t> beleid en ondersteuning</a:t>
            </a:r>
            <a:endParaRPr lang="en-US"/>
          </a:p>
          <a:p>
            <a:endParaRPr lang="nl-BE" dirty="0"/>
          </a:p>
          <a:p>
            <a:r>
              <a:rPr lang="nl-BE" dirty="0"/>
              <a:t>https://bosa.belgium.be/sites/default/files/content/documents/250710%20Rapport%20Monitoringcomit%C3%A9.pdf </a:t>
            </a:r>
            <a:endParaRPr lang="nl-BE"/>
          </a:p>
          <a:p>
            <a:endParaRPr lang="nl-BE"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1052BB-BC1F-437D-8B90-E5C47CB8FF56}"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19405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0B929-19BA-5784-ABD1-1A3D431486A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000730D-D4B8-D01A-9A11-40086DE3C1F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ACF7D62-292F-ACCC-46E1-43AA401A818E}"/>
              </a:ext>
            </a:extLst>
          </p:cNvPr>
          <p:cNvSpPr>
            <a:spLocks noGrp="1"/>
          </p:cNvSpPr>
          <p:nvPr>
            <p:ph type="body" idx="1"/>
          </p:nvPr>
        </p:nvSpPr>
        <p:spPr/>
        <p:txBody>
          <a:bodyPr/>
          <a:lstStyle/>
          <a:p>
            <a:r>
              <a:rPr lang="nl-BE" dirty="0"/>
              <a:t>Ref: federaal agentschap voor de schuld</a:t>
            </a:r>
            <a:endParaRPr lang="en-US" dirty="0"/>
          </a:p>
          <a:p>
            <a:r>
              <a:rPr lang="nl-BE" dirty="0"/>
              <a:t>https://www.debtagency.be/nl/cijfers/nlensemble-des-pouvoirs-publics/datagovernmentdebtdebtratio</a:t>
            </a:r>
          </a:p>
        </p:txBody>
      </p:sp>
      <p:sp>
        <p:nvSpPr>
          <p:cNvPr id="4" name="Tijdelijke aanduiding voor dianummer 3">
            <a:extLst>
              <a:ext uri="{FF2B5EF4-FFF2-40B4-BE49-F238E27FC236}">
                <a16:creationId xmlns:a16="http://schemas.microsoft.com/office/drawing/2014/main" id="{59E513C5-20EC-471E-91C8-FB757DD87F8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1052BB-BC1F-437D-8B90-E5C47CB8FF56}"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31333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rtl="0" fontAlgn="base"/>
            <a:endParaRPr lang="nl-BE" sz="1800" dirty="0">
              <a:latin typeface="Aptos"/>
            </a:endParaRPr>
          </a:p>
        </p:txBody>
      </p:sp>
      <p:sp>
        <p:nvSpPr>
          <p:cNvPr id="4" name="Tijdelijke aanduiding voor dianummer 3"/>
          <p:cNvSpPr>
            <a:spLocks noGrp="1"/>
          </p:cNvSpPr>
          <p:nvPr>
            <p:ph type="sldNum" sz="quarter" idx="5"/>
          </p:nvPr>
        </p:nvSpPr>
        <p:spPr/>
        <p:txBody>
          <a:bodyPr/>
          <a:lstStyle/>
          <a:p>
            <a:fld id="{001052BB-BC1F-437D-8B90-E5C47CB8FF56}" type="slidenum">
              <a:rPr lang="nl-BE" smtClean="0"/>
              <a:t>29</a:t>
            </a:fld>
            <a:endParaRPr lang="nl-BE"/>
          </a:p>
        </p:txBody>
      </p:sp>
    </p:spTree>
    <p:extLst>
      <p:ext uri="{BB962C8B-B14F-4D97-AF65-F5344CB8AC3E}">
        <p14:creationId xmlns:p14="http://schemas.microsoft.com/office/powerpoint/2010/main" val="7450934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rtl="0" fontAlgn="base">
              <a:buFont typeface="+mj-lt"/>
              <a:buNone/>
            </a:pPr>
            <a:endParaRPr lang="nl-BE" sz="1800" i="0" dirty="0">
              <a:solidFill>
                <a:srgbClr val="000000"/>
              </a:solidFill>
              <a:effectLst/>
              <a:latin typeface="Aptos"/>
            </a:endParaRPr>
          </a:p>
        </p:txBody>
      </p:sp>
      <p:sp>
        <p:nvSpPr>
          <p:cNvPr id="4" name="Tijdelijke aanduiding voor dianummer 3"/>
          <p:cNvSpPr>
            <a:spLocks noGrp="1"/>
          </p:cNvSpPr>
          <p:nvPr>
            <p:ph type="sldNum" sz="quarter" idx="5"/>
          </p:nvPr>
        </p:nvSpPr>
        <p:spPr/>
        <p:txBody>
          <a:bodyPr/>
          <a:lstStyle/>
          <a:p>
            <a:fld id="{001052BB-BC1F-437D-8B90-E5C47CB8FF56}" type="slidenum">
              <a:rPr lang="nl-BE" smtClean="0"/>
              <a:t>34</a:t>
            </a:fld>
            <a:endParaRPr lang="nl-BE"/>
          </a:p>
        </p:txBody>
      </p:sp>
    </p:spTree>
    <p:extLst>
      <p:ext uri="{BB962C8B-B14F-4D97-AF65-F5344CB8AC3E}">
        <p14:creationId xmlns:p14="http://schemas.microsoft.com/office/powerpoint/2010/main" val="33809624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001052BB-BC1F-437D-8B90-E5C47CB8FF56}" type="slidenum">
              <a:rPr lang="nl-BE" smtClean="0"/>
              <a:t>35</a:t>
            </a:fld>
            <a:endParaRPr lang="nl-BE"/>
          </a:p>
        </p:txBody>
      </p:sp>
    </p:spTree>
    <p:extLst>
      <p:ext uri="{BB962C8B-B14F-4D97-AF65-F5344CB8AC3E}">
        <p14:creationId xmlns:p14="http://schemas.microsoft.com/office/powerpoint/2010/main" val="892465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Terugverdieneffecten: vooral vragen rond een overschatting terugverdieneffecten via activering werknemers</a:t>
            </a:r>
          </a:p>
        </p:txBody>
      </p:sp>
      <p:sp>
        <p:nvSpPr>
          <p:cNvPr id="4" name="Tijdelijke aanduiding voor dianummer 3"/>
          <p:cNvSpPr>
            <a:spLocks noGrp="1"/>
          </p:cNvSpPr>
          <p:nvPr>
            <p:ph type="sldNum" sz="quarter" idx="5"/>
          </p:nvPr>
        </p:nvSpPr>
        <p:spPr/>
        <p:txBody>
          <a:bodyPr/>
          <a:lstStyle/>
          <a:p>
            <a:fld id="{001052BB-BC1F-437D-8B90-E5C47CB8FF56}" type="slidenum">
              <a:rPr lang="nl-BE" smtClean="0"/>
              <a:t>3</a:t>
            </a:fld>
            <a:endParaRPr lang="nl-BE"/>
          </a:p>
        </p:txBody>
      </p:sp>
    </p:spTree>
    <p:extLst>
      <p:ext uri="{BB962C8B-B14F-4D97-AF65-F5344CB8AC3E}">
        <p14:creationId xmlns:p14="http://schemas.microsoft.com/office/powerpoint/2010/main" val="137145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ea typeface="Calibri"/>
                <a:cs typeface="Calibri"/>
              </a:rPr>
              <a:t>Rapport </a:t>
            </a:r>
            <a:r>
              <a:rPr lang="nl-BE" dirty="0" err="1">
                <a:ea typeface="Calibri"/>
                <a:cs typeface="Calibri"/>
              </a:rPr>
              <a:t>ScVV</a:t>
            </a:r>
            <a:endParaRPr lang="nl-BE" dirty="0" err="1"/>
          </a:p>
        </p:txBody>
      </p:sp>
      <p:sp>
        <p:nvSpPr>
          <p:cNvPr id="4" name="Tijdelijke aanduiding voor dianummer 3"/>
          <p:cNvSpPr>
            <a:spLocks noGrp="1"/>
          </p:cNvSpPr>
          <p:nvPr>
            <p:ph type="sldNum" sz="quarter" idx="5"/>
          </p:nvPr>
        </p:nvSpPr>
        <p:spPr/>
        <p:txBody>
          <a:bodyPr/>
          <a:lstStyle/>
          <a:p>
            <a:fld id="{001052BB-BC1F-437D-8B90-E5C47CB8FF56}" type="slidenum">
              <a:rPr lang="nl-BE" smtClean="0"/>
              <a:t>4</a:t>
            </a:fld>
            <a:endParaRPr lang="nl-BE"/>
          </a:p>
        </p:txBody>
      </p:sp>
    </p:spTree>
    <p:extLst>
      <p:ext uri="{BB962C8B-B14F-4D97-AF65-F5344CB8AC3E}">
        <p14:creationId xmlns:p14="http://schemas.microsoft.com/office/powerpoint/2010/main" val="3548133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latin typeface="Aptos"/>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1052BB-BC1F-437D-8B90-E5C47CB8FF56}"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0963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ea typeface="Calibri"/>
              <a:cs typeface="Calibri"/>
            </a:endParaRPr>
          </a:p>
        </p:txBody>
      </p:sp>
      <p:sp>
        <p:nvSpPr>
          <p:cNvPr id="4" name="Tijdelijke aanduiding voor dianummer 3"/>
          <p:cNvSpPr>
            <a:spLocks noGrp="1"/>
          </p:cNvSpPr>
          <p:nvPr>
            <p:ph type="sldNum" sz="quarter" idx="5"/>
          </p:nvPr>
        </p:nvSpPr>
        <p:spPr/>
        <p:txBody>
          <a:bodyPr/>
          <a:lstStyle/>
          <a:p>
            <a:fld id="{001052BB-BC1F-437D-8B90-E5C47CB8FF56}" type="slidenum">
              <a:rPr lang="nl-BE" smtClean="0"/>
              <a:t>8</a:t>
            </a:fld>
            <a:endParaRPr lang="nl-BE"/>
          </a:p>
        </p:txBody>
      </p:sp>
    </p:spTree>
    <p:extLst>
      <p:ext uri="{BB962C8B-B14F-4D97-AF65-F5344CB8AC3E}">
        <p14:creationId xmlns:p14="http://schemas.microsoft.com/office/powerpoint/2010/main" val="475795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800" dirty="0">
              <a:latin typeface="Aptos"/>
            </a:endParaRPr>
          </a:p>
        </p:txBody>
      </p:sp>
      <p:sp>
        <p:nvSpPr>
          <p:cNvPr id="4" name="Tijdelijke aanduiding voor dianummer 3"/>
          <p:cNvSpPr>
            <a:spLocks noGrp="1"/>
          </p:cNvSpPr>
          <p:nvPr>
            <p:ph type="sldNum" sz="quarter" idx="5"/>
          </p:nvPr>
        </p:nvSpPr>
        <p:spPr/>
        <p:txBody>
          <a:bodyPr/>
          <a:lstStyle/>
          <a:p>
            <a:fld id="{001052BB-BC1F-437D-8B90-E5C47CB8FF56}" type="slidenum">
              <a:rPr lang="nl-BE" smtClean="0"/>
              <a:t>9</a:t>
            </a:fld>
            <a:endParaRPr lang="nl-BE"/>
          </a:p>
        </p:txBody>
      </p:sp>
    </p:spTree>
    <p:extLst>
      <p:ext uri="{BB962C8B-B14F-4D97-AF65-F5344CB8AC3E}">
        <p14:creationId xmlns:p14="http://schemas.microsoft.com/office/powerpoint/2010/main" val="2346871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800" b="0" i="0" dirty="0">
                <a:solidFill>
                  <a:srgbClr val="000000"/>
                </a:solidFill>
                <a:effectLst/>
                <a:latin typeface="Lato"/>
                <a:ea typeface="Lato"/>
                <a:cs typeface="Lato"/>
              </a:rPr>
              <a:t>  </a:t>
            </a:r>
            <a:endParaRPr lang="nl-BE">
              <a:latin typeface="Lato"/>
              <a:ea typeface="Lato"/>
              <a:cs typeface="Lato"/>
            </a:endParaRPr>
          </a:p>
        </p:txBody>
      </p:sp>
      <p:sp>
        <p:nvSpPr>
          <p:cNvPr id="4" name="Tijdelijke aanduiding voor dianummer 3"/>
          <p:cNvSpPr>
            <a:spLocks noGrp="1"/>
          </p:cNvSpPr>
          <p:nvPr>
            <p:ph type="sldNum" sz="quarter" idx="5"/>
          </p:nvPr>
        </p:nvSpPr>
        <p:spPr/>
        <p:txBody>
          <a:bodyPr/>
          <a:lstStyle/>
          <a:p>
            <a:fld id="{001052BB-BC1F-437D-8B90-E5C47CB8FF56}" type="slidenum">
              <a:rPr lang="nl-BE" smtClean="0"/>
              <a:t>10</a:t>
            </a:fld>
            <a:endParaRPr lang="nl-BE"/>
          </a:p>
        </p:txBody>
      </p:sp>
    </p:spTree>
    <p:extLst>
      <p:ext uri="{BB962C8B-B14F-4D97-AF65-F5344CB8AC3E}">
        <p14:creationId xmlns:p14="http://schemas.microsoft.com/office/powerpoint/2010/main" val="2668242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1" i="0" u="none" strike="noStrike" kern="1200" baseline="0" dirty="0">
                <a:solidFill>
                  <a:schemeClr val="tx1"/>
                </a:solidFill>
                <a:latin typeface="+mn-lt"/>
                <a:ea typeface="+mn-ea"/>
                <a:cs typeface="+mn-cs"/>
              </a:rPr>
              <a:t>Gelijkstellingen bonus/malus</a:t>
            </a:r>
            <a:endParaRPr lang="nl-BE" sz="1200" i="0" u="none" strike="noStrike" kern="1200" baseline="0" dirty="0">
              <a:solidFill>
                <a:schemeClr val="tx1"/>
              </a:solidFill>
              <a:latin typeface="+mn-lt"/>
              <a:ea typeface="Calibri" panose="020F0502020204030204"/>
              <a:cs typeface="Calibri" panose="020F0502020204030204"/>
            </a:endParaRPr>
          </a:p>
          <a:p>
            <a:pPr algn="l" rtl="0" fontAlgn="base"/>
            <a:r>
              <a:rPr lang="nl-BE" sz="1800" b="0" i="0" dirty="0">
                <a:solidFill>
                  <a:srgbClr val="000000"/>
                </a:solidFill>
                <a:effectLst/>
                <a:latin typeface="Aptos" panose="020B0004020202020204" pitchFamily="34" charset="0"/>
              </a:rPr>
              <a:t>Gelijkstelling met effectief gewerkt: </a:t>
            </a:r>
            <a:endParaRPr lang="nl-BE"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nl-BE" sz="1800" b="0" i="0" dirty="0">
                <a:solidFill>
                  <a:srgbClr val="000000"/>
                </a:solidFill>
                <a:effectLst/>
                <a:latin typeface="Aptos" panose="020B0004020202020204" pitchFamily="34" charset="0"/>
              </a:rPr>
              <a:t>Arbeidsdagen </a:t>
            </a:r>
          </a:p>
          <a:p>
            <a:pPr algn="l" rtl="0" fontAlgn="base">
              <a:buFont typeface="Arial" panose="020B0604020202020204" pitchFamily="34" charset="0"/>
              <a:buChar char="•"/>
            </a:pPr>
            <a:r>
              <a:rPr lang="nl-BE" sz="1800" b="0" i="0" dirty="0">
                <a:solidFill>
                  <a:srgbClr val="000000"/>
                </a:solidFill>
                <a:effectLst/>
                <a:latin typeface="Aptos" panose="020B0004020202020204" pitchFamily="34" charset="0"/>
              </a:rPr>
              <a:t>Jaarlijkse vakantie </a:t>
            </a:r>
          </a:p>
          <a:p>
            <a:pPr algn="l" rtl="0" fontAlgn="base">
              <a:buFont typeface="Arial" panose="020B0604020202020204" pitchFamily="34" charset="0"/>
              <a:buChar char="•"/>
            </a:pPr>
            <a:r>
              <a:rPr lang="nl-BE" sz="1800" b="0" i="0" dirty="0">
                <a:solidFill>
                  <a:srgbClr val="000000"/>
                </a:solidFill>
                <a:effectLst/>
                <a:latin typeface="Aptos" panose="020B0004020202020204" pitchFamily="34" charset="0"/>
              </a:rPr>
              <a:t>Moederschapsverlof, borstvoedingsverlof, werkverwijdering </a:t>
            </a:r>
          </a:p>
          <a:p>
            <a:pPr algn="l" rtl="0" fontAlgn="base">
              <a:buFont typeface="Arial" panose="020B0604020202020204" pitchFamily="34" charset="0"/>
              <a:buChar char="•"/>
            </a:pPr>
            <a:r>
              <a:rPr lang="nl-BE" sz="1800" b="0" i="0" dirty="0">
                <a:solidFill>
                  <a:srgbClr val="000000"/>
                </a:solidFill>
                <a:effectLst/>
                <a:latin typeface="Aptos" panose="020B0004020202020204" pitchFamily="34" charset="0"/>
              </a:rPr>
              <a:t>Geboorteverlof </a:t>
            </a:r>
          </a:p>
          <a:p>
            <a:pPr algn="l" rtl="0" fontAlgn="base">
              <a:buFont typeface="Arial" panose="020B0604020202020204" pitchFamily="34" charset="0"/>
              <a:buChar char="•"/>
            </a:pPr>
            <a:r>
              <a:rPr lang="nl-BE" sz="1800" b="0" i="0" dirty="0">
                <a:solidFill>
                  <a:srgbClr val="000000"/>
                </a:solidFill>
                <a:effectLst/>
                <a:latin typeface="Aptos" panose="020B0004020202020204" pitchFamily="34" charset="0"/>
              </a:rPr>
              <a:t>Militaire dienst </a:t>
            </a:r>
          </a:p>
          <a:p>
            <a:pPr algn="l" rtl="0" fontAlgn="base">
              <a:buFont typeface="Arial" panose="020B0604020202020204" pitchFamily="34" charset="0"/>
              <a:buChar char="•"/>
            </a:pPr>
            <a:r>
              <a:rPr lang="nl-BE" sz="1800" b="0" i="0" dirty="0">
                <a:solidFill>
                  <a:srgbClr val="000000"/>
                </a:solidFill>
                <a:effectLst/>
                <a:latin typeface="Aptos" panose="020B0004020202020204" pitchFamily="34" charset="0"/>
              </a:rPr>
              <a:t>Verlof om dwingende reden en zorgverlof zonder behoud van loon </a:t>
            </a:r>
          </a:p>
          <a:p>
            <a:pPr algn="l" rtl="0" fontAlgn="base">
              <a:buFont typeface="Arial" panose="020B0604020202020204" pitchFamily="34" charset="0"/>
              <a:buChar char="•"/>
            </a:pPr>
            <a:r>
              <a:rPr lang="nl-BE" sz="1800" b="0" i="0" dirty="0">
                <a:solidFill>
                  <a:srgbClr val="000000"/>
                </a:solidFill>
                <a:effectLst/>
                <a:latin typeface="Aptos" panose="020B0004020202020204" pitchFamily="34" charset="0"/>
              </a:rPr>
              <a:t>Thematische verlof </a:t>
            </a:r>
          </a:p>
          <a:p>
            <a:pPr algn="l" rtl="0" fontAlgn="base">
              <a:buFont typeface="Arial" panose="020B0604020202020204" pitchFamily="34" charset="0"/>
              <a:buChar char="•"/>
            </a:pPr>
            <a:r>
              <a:rPr lang="nl-BE" sz="1800" b="0" i="0" dirty="0">
                <a:solidFill>
                  <a:srgbClr val="000000"/>
                </a:solidFill>
                <a:effectLst/>
                <a:latin typeface="Aptos" panose="020B0004020202020204" pitchFamily="34" charset="0"/>
              </a:rPr>
              <a:t>Verlof voor pleegzorg en pleegouderverlof </a:t>
            </a:r>
          </a:p>
          <a:p>
            <a:pPr algn="l" rtl="0" fontAlgn="base">
              <a:buFont typeface="Arial" panose="020B0604020202020204" pitchFamily="34" charset="0"/>
              <a:buChar char="•"/>
            </a:pPr>
            <a:r>
              <a:rPr lang="nl-BE" sz="1800" b="0" i="0" dirty="0">
                <a:solidFill>
                  <a:srgbClr val="000000"/>
                </a:solidFill>
                <a:effectLst/>
                <a:latin typeface="Aptos" panose="020B0004020202020204" pitchFamily="34" charset="0"/>
              </a:rPr>
              <a:t>Gemotiveerd TK –behalve voor motief opleiding </a:t>
            </a:r>
          </a:p>
          <a:p>
            <a:pPr fontAlgn="base"/>
            <a:r>
              <a:rPr lang="nl-BE" sz="1800" b="0" i="0" dirty="0">
                <a:solidFill>
                  <a:srgbClr val="000000"/>
                </a:solidFill>
                <a:effectLst/>
                <a:latin typeface="Aptos"/>
              </a:rPr>
              <a:t>Ziekte wordt niet gelijkgesteld, enkel soort complex correctiemechanisme. Onwerkbaar en </a:t>
            </a:r>
            <a:r>
              <a:rPr lang="nl-BE" sz="1800" b="0" i="0" dirty="0" err="1">
                <a:solidFill>
                  <a:srgbClr val="000000"/>
                </a:solidFill>
                <a:effectLst/>
                <a:latin typeface="Aptos"/>
              </a:rPr>
              <a:t>ontransparant</a:t>
            </a:r>
            <a:r>
              <a:rPr lang="nl-BE" sz="1800" b="0" i="0" dirty="0">
                <a:solidFill>
                  <a:srgbClr val="000000"/>
                </a:solidFill>
                <a:effectLst/>
                <a:latin typeface="Aptos"/>
              </a:rPr>
              <a:t> – vermoedelijk nog aanpassingen want trekt op niks. </a:t>
            </a:r>
            <a:r>
              <a:rPr lang="nl-BE" sz="1800" dirty="0">
                <a:solidFill>
                  <a:srgbClr val="000000"/>
                </a:solidFill>
                <a:latin typeface="Aptos"/>
              </a:rPr>
              <a:t>Zelfs fouten in voorbeeld memorie van toelichting.</a:t>
            </a:r>
            <a:endParaRPr lang="nl-BE" b="0" i="0" dirty="0">
              <a:solidFill>
                <a:srgbClr val="000000"/>
              </a:solidFill>
              <a:effectLst/>
              <a:latin typeface="Segoe UI" panose="020B0502040204020203" pitchFamily="34" charset="0"/>
            </a:endParaRPr>
          </a:p>
          <a:p>
            <a:endParaRPr lang="nl-BE" dirty="0"/>
          </a:p>
        </p:txBody>
      </p:sp>
      <p:sp>
        <p:nvSpPr>
          <p:cNvPr id="4" name="Tijdelijke aanduiding voor dianummer 3"/>
          <p:cNvSpPr>
            <a:spLocks noGrp="1"/>
          </p:cNvSpPr>
          <p:nvPr>
            <p:ph type="sldNum" sz="quarter" idx="5"/>
          </p:nvPr>
        </p:nvSpPr>
        <p:spPr/>
        <p:txBody>
          <a:bodyPr/>
          <a:lstStyle/>
          <a:p>
            <a:fld id="{001052BB-BC1F-437D-8B90-E5C47CB8FF56}" type="slidenum">
              <a:rPr lang="nl-BE" smtClean="0"/>
              <a:t>11</a:t>
            </a:fld>
            <a:endParaRPr lang="nl-BE"/>
          </a:p>
        </p:txBody>
      </p:sp>
    </p:spTree>
    <p:extLst>
      <p:ext uri="{BB962C8B-B14F-4D97-AF65-F5344CB8AC3E}">
        <p14:creationId xmlns:p14="http://schemas.microsoft.com/office/powerpoint/2010/main" val="23318965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364025"/>
            <a:ext cx="9144000" cy="2387600"/>
          </a:xfrm>
        </p:spPr>
        <p:txBody>
          <a:bodyPr anchor="b"/>
          <a:lstStyle>
            <a:lvl1pPr algn="ctr">
              <a:defRPr sz="6000">
                <a:solidFill>
                  <a:schemeClr val="accent1"/>
                </a:solidFill>
                <a:latin typeface="Fira Sans SemiBold" panose="020B0603050000020004" pitchFamily="34" charset="0"/>
                <a:ea typeface="Fira Sans SemiBold" panose="020B0603050000020004" pitchFamily="34" charset="0"/>
              </a:defRPr>
            </a:lvl1pPr>
          </a:lstStyle>
          <a:p>
            <a:r>
              <a:rPr lang="nl-NL"/>
              <a:t>Klik om de stijl te bewerken</a:t>
            </a:r>
            <a:endParaRPr lang="en-US"/>
          </a:p>
        </p:txBody>
      </p:sp>
      <p:sp>
        <p:nvSpPr>
          <p:cNvPr id="20" name="Tekstvak 19"/>
          <p:cNvSpPr txBox="1"/>
          <p:nvPr userDrawn="1"/>
        </p:nvSpPr>
        <p:spPr>
          <a:xfrm>
            <a:off x="1524000" y="2888974"/>
            <a:ext cx="9144000" cy="369332"/>
          </a:xfrm>
          <a:prstGeom prst="rect">
            <a:avLst/>
          </a:prstGeom>
          <a:noFill/>
        </p:spPr>
        <p:txBody>
          <a:bodyPr wrap="square" rtlCol="0">
            <a:spAutoFit/>
          </a:bodyPr>
          <a:lstStyle/>
          <a:p>
            <a:pPr algn="ctr"/>
            <a:r>
              <a:rPr lang="nl-BE">
                <a:latin typeface="Fira Sans SemiBold" panose="020B0603050000020004" pitchFamily="34" charset="0"/>
                <a:ea typeface="Fira Sans SemiBold" panose="020B0603050000020004" pitchFamily="34" charset="0"/>
              </a:rPr>
              <a:t>Ondertitel</a:t>
            </a:r>
            <a:endParaRPr lang="en-US">
              <a:latin typeface="Fira Sans SemiBold" panose="020B0603050000020004" pitchFamily="34" charset="0"/>
              <a:ea typeface="Fira Sans SemiBold" panose="020B0603050000020004" pitchFamily="34" charset="0"/>
            </a:endParaRPr>
          </a:p>
        </p:txBody>
      </p:sp>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17" y="4396748"/>
            <a:ext cx="9148846" cy="2448000"/>
          </a:xfrm>
          <a:prstGeom prst="round1Rect">
            <a:avLst/>
          </a:prstGeom>
        </p:spPr>
      </p:pic>
      <p:grpSp>
        <p:nvGrpSpPr>
          <p:cNvPr id="16" name="Groep 15">
            <a:extLst>
              <a:ext uri="{FF2B5EF4-FFF2-40B4-BE49-F238E27FC236}">
                <a16:creationId xmlns:a16="http://schemas.microsoft.com/office/drawing/2014/main" id="{4D75C548-8137-443C-BA97-637EA24346A0}"/>
              </a:ext>
            </a:extLst>
          </p:cNvPr>
          <p:cNvGrpSpPr/>
          <p:nvPr userDrawn="1"/>
        </p:nvGrpSpPr>
        <p:grpSpPr>
          <a:xfrm>
            <a:off x="-13580" y="6233780"/>
            <a:ext cx="10799999" cy="206375"/>
            <a:chOff x="0" y="0"/>
            <a:chExt cx="6331292" cy="206375"/>
          </a:xfrm>
        </p:grpSpPr>
        <p:sp>
          <p:nvSpPr>
            <p:cNvPr id="18" name="Rechthoek 17">
              <a:extLst>
                <a:ext uri="{FF2B5EF4-FFF2-40B4-BE49-F238E27FC236}">
                  <a16:creationId xmlns:a16="http://schemas.microsoft.com/office/drawing/2014/main" id="{C0AF14C0-C019-478C-99D5-30AF3D544AB8}"/>
                </a:ext>
              </a:extLst>
            </p:cNvPr>
            <p:cNvSpPr/>
            <p:nvPr userDrawn="1"/>
          </p:nvSpPr>
          <p:spPr>
            <a:xfrm>
              <a:off x="0" y="0"/>
              <a:ext cx="4110824" cy="206375"/>
            </a:xfrm>
            <a:prstGeom prst="rect">
              <a:avLst/>
            </a:prstGeom>
            <a:solidFill>
              <a:srgbClr val="80C342"/>
            </a:solidFill>
            <a:ln w="12700" cap="flat" cmpd="sng" algn="ctr">
              <a:solidFill>
                <a:srgbClr val="80C34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Rechthoek 18">
              <a:extLst>
                <a:ext uri="{FF2B5EF4-FFF2-40B4-BE49-F238E27FC236}">
                  <a16:creationId xmlns:a16="http://schemas.microsoft.com/office/drawing/2014/main" id="{C880F103-FF75-4CFA-85E4-6BDA45709819}"/>
                </a:ext>
              </a:extLst>
            </p:cNvPr>
            <p:cNvSpPr/>
            <p:nvPr/>
          </p:nvSpPr>
          <p:spPr>
            <a:xfrm>
              <a:off x="4165042" y="0"/>
              <a:ext cx="582930" cy="206375"/>
            </a:xfrm>
            <a:prstGeom prst="rect">
              <a:avLst/>
            </a:prstGeom>
            <a:solidFill>
              <a:srgbClr val="00807B"/>
            </a:solidFill>
            <a:ln w="12700" cap="flat" cmpd="sng" algn="ctr">
              <a:solidFill>
                <a:srgbClr val="00807B"/>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srgbClr val="1A1818"/>
                </a:solidFill>
                <a:effectLst/>
                <a:uLnTx/>
                <a:uFillTx/>
              </a:endParaRPr>
            </a:p>
          </p:txBody>
        </p:sp>
        <p:sp>
          <p:nvSpPr>
            <p:cNvPr id="22" name="Rechthoek 21">
              <a:extLst>
                <a:ext uri="{FF2B5EF4-FFF2-40B4-BE49-F238E27FC236}">
                  <a16:creationId xmlns:a16="http://schemas.microsoft.com/office/drawing/2014/main" id="{1A2A4DAC-D9BA-48BF-8688-645A4AA4B25C}"/>
                </a:ext>
              </a:extLst>
            </p:cNvPr>
            <p:cNvSpPr/>
            <p:nvPr/>
          </p:nvSpPr>
          <p:spPr>
            <a:xfrm>
              <a:off x="4803112" y="0"/>
              <a:ext cx="384175" cy="206375"/>
            </a:xfrm>
            <a:prstGeom prst="rect">
              <a:avLst/>
            </a:prstGeom>
            <a:solidFill>
              <a:srgbClr val="00807B"/>
            </a:solidFill>
            <a:ln w="12700" cap="flat" cmpd="sng" algn="ctr">
              <a:solidFill>
                <a:srgbClr val="00807B"/>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srgbClr val="1A1818"/>
                </a:solidFill>
                <a:effectLst/>
                <a:uLnTx/>
                <a:uFillTx/>
              </a:endParaRPr>
            </a:p>
          </p:txBody>
        </p:sp>
        <p:sp>
          <p:nvSpPr>
            <p:cNvPr id="23" name="Rechthoek 22">
              <a:extLst>
                <a:ext uri="{FF2B5EF4-FFF2-40B4-BE49-F238E27FC236}">
                  <a16:creationId xmlns:a16="http://schemas.microsoft.com/office/drawing/2014/main" id="{43B86F3D-7606-433E-A53C-A8AACD3BC56F}"/>
                </a:ext>
              </a:extLst>
            </p:cNvPr>
            <p:cNvSpPr/>
            <p:nvPr/>
          </p:nvSpPr>
          <p:spPr>
            <a:xfrm>
              <a:off x="5245239" y="0"/>
              <a:ext cx="326867" cy="206375"/>
            </a:xfrm>
            <a:prstGeom prst="rect">
              <a:avLst/>
            </a:prstGeom>
            <a:solidFill>
              <a:srgbClr val="00807B"/>
            </a:solidFill>
            <a:ln w="12700" cap="flat" cmpd="sng" algn="ctr">
              <a:solidFill>
                <a:srgbClr val="00807B"/>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srgbClr val="1A1818"/>
                </a:solidFill>
                <a:effectLst/>
                <a:uLnTx/>
                <a:uFillTx/>
              </a:endParaRPr>
            </a:p>
          </p:txBody>
        </p:sp>
        <p:sp>
          <p:nvSpPr>
            <p:cNvPr id="24" name="Rechthoek 23">
              <a:extLst>
                <a:ext uri="{FF2B5EF4-FFF2-40B4-BE49-F238E27FC236}">
                  <a16:creationId xmlns:a16="http://schemas.microsoft.com/office/drawing/2014/main" id="{7B698463-1DFE-48D9-9CCD-060769D066AD}"/>
                </a:ext>
              </a:extLst>
            </p:cNvPr>
            <p:cNvSpPr/>
            <p:nvPr/>
          </p:nvSpPr>
          <p:spPr>
            <a:xfrm>
              <a:off x="5632101" y="0"/>
              <a:ext cx="231112" cy="206375"/>
            </a:xfrm>
            <a:prstGeom prst="rect">
              <a:avLst/>
            </a:prstGeom>
            <a:solidFill>
              <a:srgbClr val="00807B"/>
            </a:solidFill>
            <a:ln w="12700" cap="flat" cmpd="sng" algn="ctr">
              <a:solidFill>
                <a:srgbClr val="00807B"/>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srgbClr val="1A1818"/>
                </a:solidFill>
                <a:effectLst/>
                <a:uLnTx/>
                <a:uFillTx/>
              </a:endParaRPr>
            </a:p>
          </p:txBody>
        </p:sp>
        <p:sp>
          <p:nvSpPr>
            <p:cNvPr id="25" name="Rechthoek 24">
              <a:extLst>
                <a:ext uri="{FF2B5EF4-FFF2-40B4-BE49-F238E27FC236}">
                  <a16:creationId xmlns:a16="http://schemas.microsoft.com/office/drawing/2014/main" id="{4CE81FFF-C126-4884-9206-01AB3EBD9E59}"/>
                </a:ext>
              </a:extLst>
            </p:cNvPr>
            <p:cNvSpPr/>
            <p:nvPr/>
          </p:nvSpPr>
          <p:spPr>
            <a:xfrm>
              <a:off x="5933551" y="0"/>
              <a:ext cx="145702" cy="206375"/>
            </a:xfrm>
            <a:prstGeom prst="rect">
              <a:avLst/>
            </a:prstGeom>
            <a:solidFill>
              <a:srgbClr val="00807B"/>
            </a:solidFill>
            <a:ln w="12700" cap="flat" cmpd="sng" algn="ctr">
              <a:solidFill>
                <a:srgbClr val="00807B"/>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srgbClr val="1A1818"/>
                </a:solidFill>
                <a:effectLst/>
                <a:uLnTx/>
                <a:uFillTx/>
              </a:endParaRPr>
            </a:p>
          </p:txBody>
        </p:sp>
        <p:sp>
          <p:nvSpPr>
            <p:cNvPr id="26" name="Rechthoek 25">
              <a:extLst>
                <a:ext uri="{FF2B5EF4-FFF2-40B4-BE49-F238E27FC236}">
                  <a16:creationId xmlns:a16="http://schemas.microsoft.com/office/drawing/2014/main" id="{A85EC0C8-F032-436A-8748-D7F5CEB14786}"/>
                </a:ext>
              </a:extLst>
            </p:cNvPr>
            <p:cNvSpPr/>
            <p:nvPr/>
          </p:nvSpPr>
          <p:spPr>
            <a:xfrm>
              <a:off x="6149591" y="0"/>
              <a:ext cx="75363" cy="206375"/>
            </a:xfrm>
            <a:prstGeom prst="rect">
              <a:avLst/>
            </a:prstGeom>
            <a:solidFill>
              <a:srgbClr val="00807B"/>
            </a:solidFill>
            <a:ln w="12700" cap="flat" cmpd="sng" algn="ctr">
              <a:solidFill>
                <a:srgbClr val="00807B"/>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srgbClr val="1A1818"/>
                </a:solidFill>
                <a:effectLst/>
                <a:uLnTx/>
                <a:uFillTx/>
              </a:endParaRPr>
            </a:p>
          </p:txBody>
        </p:sp>
        <p:sp>
          <p:nvSpPr>
            <p:cNvPr id="27" name="Rechthoek 26">
              <a:extLst>
                <a:ext uri="{FF2B5EF4-FFF2-40B4-BE49-F238E27FC236}">
                  <a16:creationId xmlns:a16="http://schemas.microsoft.com/office/drawing/2014/main" id="{2D0DF4B2-34DD-435B-A344-F196346A60E4}"/>
                </a:ext>
              </a:extLst>
            </p:cNvPr>
            <p:cNvSpPr/>
            <p:nvPr/>
          </p:nvSpPr>
          <p:spPr>
            <a:xfrm>
              <a:off x="6295292" y="0"/>
              <a:ext cx="36000" cy="206375"/>
            </a:xfrm>
            <a:prstGeom prst="rect">
              <a:avLst/>
            </a:prstGeom>
            <a:solidFill>
              <a:srgbClr val="00807B"/>
            </a:solidFill>
            <a:ln w="12700" cap="flat" cmpd="sng" algn="ctr">
              <a:solidFill>
                <a:srgbClr val="00807B"/>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srgbClr val="1A1818"/>
                </a:solidFill>
                <a:effectLst/>
                <a:uLnTx/>
                <a:uFillTx/>
              </a:endParaRPr>
            </a:p>
          </p:txBody>
        </p:sp>
      </p:grpSp>
      <p:pic>
        <p:nvPicPr>
          <p:cNvPr id="28" name="Afbeelding 2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1893" y="5534377"/>
            <a:ext cx="1226855" cy="1226855"/>
          </a:xfrm>
          <a:prstGeom prst="rect">
            <a:avLst/>
          </a:prstGeom>
        </p:spPr>
      </p:pic>
    </p:spTree>
    <p:extLst>
      <p:ext uri="{BB962C8B-B14F-4D97-AF65-F5344CB8AC3E}">
        <p14:creationId xmlns:p14="http://schemas.microsoft.com/office/powerpoint/2010/main" val="546432019"/>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2093842" y="365125"/>
            <a:ext cx="9259957" cy="1325563"/>
          </a:xfrm>
        </p:spPr>
        <p:txBody>
          <a:bodyPr/>
          <a:lstStyle>
            <a:lvl1pPr>
              <a:defRPr>
                <a:solidFill>
                  <a:schemeClr val="accent1"/>
                </a:solidFill>
                <a:latin typeface="Fira Sans" panose="020B0503050000020004" pitchFamily="34" charset="0"/>
                <a:ea typeface="Fira Sans" panose="020B0503050000020004" pitchFamily="34" charset="0"/>
              </a:defRPr>
            </a:lvl1pPr>
          </a:lstStyle>
          <a:p>
            <a:r>
              <a:rPr lang="nl-NL"/>
              <a:t>Klik om de stijl te bewerken</a:t>
            </a:r>
            <a:endParaRPr lang="en-US"/>
          </a:p>
        </p:txBody>
      </p:sp>
      <p:sp>
        <p:nvSpPr>
          <p:cNvPr id="3" name="Tijdelijke aanduiding voor verticale tekst 2"/>
          <p:cNvSpPr>
            <a:spLocks noGrp="1"/>
          </p:cNvSpPr>
          <p:nvPr>
            <p:ph type="body" orient="vert" idx="1"/>
          </p:nvPr>
        </p:nvSpPr>
        <p:spPr>
          <a:xfrm>
            <a:off x="2093841" y="1810704"/>
            <a:ext cx="9259957" cy="4351338"/>
          </a:xfrm>
        </p:spPr>
        <p:txBody>
          <a:bodyPr vert="eaVert"/>
          <a:lstStyle>
            <a:lvl1pPr>
              <a:defRPr>
                <a:latin typeface="Fira Sans" panose="020B0503050000020004" pitchFamily="34" charset="0"/>
                <a:ea typeface="Fira Sans" panose="020B0503050000020004" pitchFamily="34" charset="0"/>
              </a:defRPr>
            </a:lvl1pPr>
            <a:lvl2pPr>
              <a:defRPr>
                <a:latin typeface="Fira Sans" panose="020B0503050000020004" pitchFamily="34" charset="0"/>
                <a:ea typeface="Fira Sans" panose="020B0503050000020004" pitchFamily="34" charset="0"/>
              </a:defRPr>
            </a:lvl2pPr>
            <a:lvl3pPr>
              <a:defRPr>
                <a:latin typeface="Fira Sans" panose="020B0503050000020004" pitchFamily="34" charset="0"/>
                <a:ea typeface="Fira Sans" panose="020B0503050000020004" pitchFamily="34" charset="0"/>
              </a:defRPr>
            </a:lvl3pPr>
            <a:lvl4pPr>
              <a:defRPr>
                <a:latin typeface="Fira Sans" panose="020B0503050000020004" pitchFamily="34" charset="0"/>
                <a:ea typeface="Fira Sans" panose="020B0503050000020004" pitchFamily="34" charset="0"/>
              </a:defRPr>
            </a:lvl4pPr>
            <a:lvl5pPr>
              <a:defRPr>
                <a:latin typeface="Fira Sans" panose="020B0503050000020004" pitchFamily="34" charset="0"/>
                <a:ea typeface="Fira Sans" panose="020B05030500000200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267172967"/>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lvl1pPr>
              <a:defRPr>
                <a:solidFill>
                  <a:schemeClr val="accent1"/>
                </a:solidFill>
                <a:latin typeface="Fira Sans" panose="020B0503050000020004" pitchFamily="34" charset="0"/>
                <a:ea typeface="Fira Sans" panose="020B0503050000020004" pitchFamily="34" charset="0"/>
              </a:defRPr>
            </a:lvl1pPr>
          </a:lstStyle>
          <a:p>
            <a:r>
              <a:rPr lang="nl-NL"/>
              <a:t>Klik om de stijl te bewerken</a:t>
            </a:r>
            <a:endParaRPr lang="en-US"/>
          </a:p>
        </p:txBody>
      </p:sp>
      <p:sp>
        <p:nvSpPr>
          <p:cNvPr id="3" name="Tijdelijke aanduiding voor verticale tekst 2"/>
          <p:cNvSpPr>
            <a:spLocks noGrp="1"/>
          </p:cNvSpPr>
          <p:nvPr>
            <p:ph type="body" orient="vert" idx="1"/>
          </p:nvPr>
        </p:nvSpPr>
        <p:spPr>
          <a:xfrm>
            <a:off x="2296012" y="365125"/>
            <a:ext cx="6276487" cy="5811838"/>
          </a:xfrm>
        </p:spPr>
        <p:txBody>
          <a:bodyPr vert="eaVert"/>
          <a:lstStyle>
            <a:lvl5pPr>
              <a:defRPr>
                <a:latin typeface="Fira Sans" panose="020B0503050000020004" pitchFamily="34" charset="0"/>
                <a:ea typeface="Fira Sans" panose="020B05030500000200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130411963"/>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120348" y="325369"/>
            <a:ext cx="9233452" cy="1325563"/>
          </a:xfrm>
        </p:spPr>
        <p:txBody>
          <a:bodyPr/>
          <a:lstStyle>
            <a:lvl1pPr>
              <a:defRPr b="1">
                <a:solidFill>
                  <a:schemeClr val="accent1"/>
                </a:solidFill>
                <a:latin typeface="Fira Sans SemiBold" panose="020B0603050000020004" pitchFamily="34" charset="0"/>
                <a:ea typeface="Fira Sans SemiBold" panose="020B0603050000020004" pitchFamily="34" charset="0"/>
              </a:defRPr>
            </a:lvl1pPr>
          </a:lstStyle>
          <a:p>
            <a:r>
              <a:rPr lang="nl-NL"/>
              <a:t>Klik om de stijl te bewerken</a:t>
            </a:r>
            <a:endParaRPr lang="en-US"/>
          </a:p>
        </p:txBody>
      </p:sp>
      <p:sp>
        <p:nvSpPr>
          <p:cNvPr id="3" name="Tijdelijke aanduiding voor inhoud 2"/>
          <p:cNvSpPr>
            <a:spLocks noGrp="1"/>
          </p:cNvSpPr>
          <p:nvPr>
            <p:ph idx="1"/>
          </p:nvPr>
        </p:nvSpPr>
        <p:spPr>
          <a:xfrm>
            <a:off x="2120348" y="1811654"/>
            <a:ext cx="9233452" cy="4351338"/>
          </a:xfrm>
        </p:spPr>
        <p:txBody>
          <a:bodyPr/>
          <a:lstStyle>
            <a:lvl1pPr>
              <a:defRPr>
                <a:solidFill>
                  <a:schemeClr val="accent2"/>
                </a:solidFill>
                <a:latin typeface="Fira Sans" panose="020B0503050000020004" pitchFamily="34" charset="0"/>
                <a:ea typeface="Fira Sans" panose="020B0503050000020004" pitchFamily="34" charset="0"/>
              </a:defRPr>
            </a:lvl1pPr>
            <a:lvl2pPr>
              <a:defRPr>
                <a:solidFill>
                  <a:schemeClr val="accent2"/>
                </a:solidFill>
                <a:latin typeface="Fira Sans" panose="020B0503050000020004" pitchFamily="34" charset="0"/>
                <a:ea typeface="Fira Sans" panose="020B0503050000020004" pitchFamily="34" charset="0"/>
              </a:defRPr>
            </a:lvl2pPr>
            <a:lvl3pPr>
              <a:defRPr>
                <a:solidFill>
                  <a:schemeClr val="accent2"/>
                </a:solidFill>
                <a:latin typeface="Fira Sans" panose="020B0503050000020004" pitchFamily="34" charset="0"/>
                <a:ea typeface="Fira Sans" panose="020B0503050000020004" pitchFamily="34" charset="0"/>
              </a:defRPr>
            </a:lvl3pPr>
            <a:lvl4pPr>
              <a:defRPr>
                <a:solidFill>
                  <a:schemeClr val="accent2"/>
                </a:solidFill>
                <a:latin typeface="Fira Sans" panose="020B0503050000020004" pitchFamily="34" charset="0"/>
                <a:ea typeface="Fira Sans" panose="020B0503050000020004" pitchFamily="34" charset="0"/>
              </a:defRPr>
            </a:lvl4pPr>
            <a:lvl5pPr>
              <a:defRPr>
                <a:solidFill>
                  <a:schemeClr val="accent2"/>
                </a:solidFill>
                <a:latin typeface="Fira Sans" panose="020B0503050000020004" pitchFamily="34" charset="0"/>
                <a:ea typeface="Fira Sans" panose="020B05030500000200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3690109266"/>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2209800" y="650637"/>
            <a:ext cx="9041572" cy="2852737"/>
          </a:xfrm>
        </p:spPr>
        <p:txBody>
          <a:bodyPr anchor="b"/>
          <a:lstStyle>
            <a:lvl1pPr>
              <a:defRPr sz="6000">
                <a:solidFill>
                  <a:schemeClr val="accent1"/>
                </a:solidFill>
                <a:latin typeface="Fira Sans" panose="020B0503050000020004" pitchFamily="34" charset="0"/>
                <a:ea typeface="Fira Sans" panose="020B0503050000020004" pitchFamily="34" charset="0"/>
              </a:defRPr>
            </a:lvl1pPr>
          </a:lstStyle>
          <a:p>
            <a:r>
              <a:rPr lang="nl-NL"/>
              <a:t>Klik om de stijl te bewerken</a:t>
            </a:r>
            <a:endParaRPr lang="en-US"/>
          </a:p>
        </p:txBody>
      </p:sp>
      <p:sp>
        <p:nvSpPr>
          <p:cNvPr id="3" name="Tijdelijke aanduiding voor tekst 2"/>
          <p:cNvSpPr>
            <a:spLocks noGrp="1"/>
          </p:cNvSpPr>
          <p:nvPr>
            <p:ph type="body" idx="1"/>
          </p:nvPr>
        </p:nvSpPr>
        <p:spPr>
          <a:xfrm>
            <a:off x="2296012" y="4589463"/>
            <a:ext cx="9051437" cy="1500187"/>
          </a:xfrm>
        </p:spPr>
        <p:txBody>
          <a:bodyPr/>
          <a:lstStyle>
            <a:lvl1pPr marL="0" indent="0">
              <a:buNone/>
              <a:defRPr sz="2400">
                <a:solidFill>
                  <a:schemeClr val="tx1">
                    <a:tint val="75000"/>
                  </a:schemeClr>
                </a:solidFill>
                <a:latin typeface="Fira Sans" panose="020B0503050000020004" pitchFamily="34" charset="0"/>
                <a:ea typeface="Fira Sans" panose="020B05030500000200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Tree>
    <p:extLst>
      <p:ext uri="{BB962C8B-B14F-4D97-AF65-F5344CB8AC3E}">
        <p14:creationId xmlns:p14="http://schemas.microsoft.com/office/powerpoint/2010/main" val="1384210702"/>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2239616" y="365125"/>
            <a:ext cx="9114183" cy="1325563"/>
          </a:xfrm>
        </p:spPr>
        <p:txBody>
          <a:bodyPr/>
          <a:lstStyle>
            <a:lvl1pPr>
              <a:defRPr>
                <a:solidFill>
                  <a:schemeClr val="accent1"/>
                </a:solidFill>
                <a:latin typeface="Fira Sans SemiBold" panose="020B0603050000020004" pitchFamily="34" charset="0"/>
                <a:ea typeface="Fira Sans SemiBold" panose="020B0603050000020004" pitchFamily="34" charset="0"/>
              </a:defRPr>
            </a:lvl1pPr>
          </a:lstStyle>
          <a:p>
            <a:r>
              <a:rPr lang="nl-NL"/>
              <a:t>Klik om de stijl te bewerken</a:t>
            </a:r>
            <a:endParaRPr lang="en-US"/>
          </a:p>
        </p:txBody>
      </p:sp>
      <p:sp>
        <p:nvSpPr>
          <p:cNvPr id="3" name="Tijdelijke aanduiding voor inhoud 2"/>
          <p:cNvSpPr>
            <a:spLocks noGrp="1"/>
          </p:cNvSpPr>
          <p:nvPr>
            <p:ph sz="half" idx="1"/>
          </p:nvPr>
        </p:nvSpPr>
        <p:spPr>
          <a:xfrm>
            <a:off x="2220868" y="1827808"/>
            <a:ext cx="4378715"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inhoud 3"/>
          <p:cNvSpPr>
            <a:spLocks noGrp="1"/>
          </p:cNvSpPr>
          <p:nvPr>
            <p:ph sz="half" idx="2"/>
          </p:nvPr>
        </p:nvSpPr>
        <p:spPr>
          <a:xfrm>
            <a:off x="7012295" y="1827808"/>
            <a:ext cx="4341503" cy="4289624"/>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864176107"/>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2209800" y="156766"/>
            <a:ext cx="9418983" cy="1325563"/>
          </a:xfrm>
        </p:spPr>
        <p:txBody>
          <a:bodyPr/>
          <a:lstStyle>
            <a:lvl1pPr>
              <a:defRPr>
                <a:solidFill>
                  <a:schemeClr val="accent1"/>
                </a:solidFill>
                <a:latin typeface="Fira Sans SemiBold" panose="020B0603050000020004" pitchFamily="34" charset="0"/>
                <a:ea typeface="Fira Sans SemiBold" panose="020B0603050000020004" pitchFamily="34" charset="0"/>
              </a:defRPr>
            </a:lvl1pPr>
          </a:lstStyle>
          <a:p>
            <a:r>
              <a:rPr lang="nl-NL"/>
              <a:t>Klik om de stijl te bewerken</a:t>
            </a:r>
            <a:endParaRPr lang="en-US"/>
          </a:p>
        </p:txBody>
      </p:sp>
      <p:sp>
        <p:nvSpPr>
          <p:cNvPr id="3" name="Tijdelijke aanduiding voor tekst 2"/>
          <p:cNvSpPr>
            <a:spLocks noGrp="1"/>
          </p:cNvSpPr>
          <p:nvPr>
            <p:ph type="body" idx="1"/>
          </p:nvPr>
        </p:nvSpPr>
        <p:spPr>
          <a:xfrm>
            <a:off x="2239645" y="1681163"/>
            <a:ext cx="3856355" cy="823912"/>
          </a:xfrm>
        </p:spPr>
        <p:txBody>
          <a:bodyPr anchor="b"/>
          <a:lstStyle>
            <a:lvl1pPr marL="0" indent="0">
              <a:buNone/>
              <a:defRPr sz="2400" b="1">
                <a:latin typeface="Fira Sans" panose="020B0503050000020004" pitchFamily="34" charset="0"/>
                <a:ea typeface="Fira Sans" panose="020B05030500000200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2239644" y="2527955"/>
            <a:ext cx="3856355"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tekst 4"/>
          <p:cNvSpPr>
            <a:spLocks noGrp="1"/>
          </p:cNvSpPr>
          <p:nvPr>
            <p:ph type="body" sz="quarter" idx="3"/>
          </p:nvPr>
        </p:nvSpPr>
        <p:spPr>
          <a:xfrm>
            <a:off x="6837362" y="1681163"/>
            <a:ext cx="4518026" cy="823912"/>
          </a:xfrm>
        </p:spPr>
        <p:txBody>
          <a:bodyPr anchor="b"/>
          <a:lstStyle>
            <a:lvl1pPr marL="0" indent="0">
              <a:buNone/>
              <a:defRPr sz="2400" b="1">
                <a:latin typeface="Fira Sans" panose="020B0503050000020004" pitchFamily="34" charset="0"/>
                <a:ea typeface="Fira Sans" panose="020B05030500000200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853999" y="2527732"/>
            <a:ext cx="4518025"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47370722"/>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2226364" y="365125"/>
            <a:ext cx="9127435" cy="1325563"/>
          </a:xfrm>
        </p:spPr>
        <p:txBody>
          <a:bodyPr/>
          <a:lstStyle>
            <a:lvl1pPr>
              <a:defRPr>
                <a:solidFill>
                  <a:schemeClr val="accent1"/>
                </a:solidFill>
                <a:latin typeface="Fira Sans SemiBold" panose="020B0603050000020004" pitchFamily="34" charset="0"/>
                <a:ea typeface="Fira Sans SemiBold" panose="020B0603050000020004" pitchFamily="34" charset="0"/>
              </a:defRPr>
            </a:lvl1pPr>
          </a:lstStyle>
          <a:p>
            <a:r>
              <a:rPr lang="nl-NL"/>
              <a:t>Klik om de stijl te bewerken</a:t>
            </a:r>
            <a:endParaRPr lang="en-US"/>
          </a:p>
        </p:txBody>
      </p:sp>
    </p:spTree>
    <p:extLst>
      <p:ext uri="{BB962C8B-B14F-4D97-AF65-F5344CB8AC3E}">
        <p14:creationId xmlns:p14="http://schemas.microsoft.com/office/powerpoint/2010/main" val="3418348261"/>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2870013"/>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072481" y="274931"/>
            <a:ext cx="3932237" cy="1600200"/>
          </a:xfrm>
        </p:spPr>
        <p:txBody>
          <a:bodyPr anchor="b"/>
          <a:lstStyle>
            <a:lvl1pPr>
              <a:defRPr sz="3200">
                <a:solidFill>
                  <a:schemeClr val="accent1"/>
                </a:solidFill>
                <a:latin typeface="Fira Sans" panose="020B0503050000020004" pitchFamily="34" charset="0"/>
                <a:ea typeface="Fira Sans" panose="020B0503050000020004" pitchFamily="34" charset="0"/>
              </a:defRPr>
            </a:lvl1pPr>
          </a:lstStyle>
          <a:p>
            <a:r>
              <a:rPr lang="nl-NL"/>
              <a:t>Klik om de stijl te bewerken</a:t>
            </a:r>
            <a:endParaRPr lang="en-US"/>
          </a:p>
        </p:txBody>
      </p:sp>
      <p:sp>
        <p:nvSpPr>
          <p:cNvPr id="3" name="Tijdelijke aanduiding voor inhoud 2"/>
          <p:cNvSpPr>
            <a:spLocks noGrp="1"/>
          </p:cNvSpPr>
          <p:nvPr>
            <p:ph idx="1"/>
          </p:nvPr>
        </p:nvSpPr>
        <p:spPr>
          <a:xfrm>
            <a:off x="6281529" y="990162"/>
            <a:ext cx="52415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tekst 3"/>
          <p:cNvSpPr>
            <a:spLocks noGrp="1"/>
          </p:cNvSpPr>
          <p:nvPr>
            <p:ph type="body" sz="half" idx="2"/>
          </p:nvPr>
        </p:nvSpPr>
        <p:spPr>
          <a:xfrm>
            <a:off x="2072480" y="2018874"/>
            <a:ext cx="3932237" cy="3811588"/>
          </a:xfrm>
        </p:spPr>
        <p:txBody>
          <a:bodyPr/>
          <a:lstStyle>
            <a:lvl1pPr marL="0" indent="0">
              <a:buNone/>
              <a:defRPr sz="1600">
                <a:latin typeface="Fira Sans" panose="020B0503050000020004" pitchFamily="34" charset="0"/>
                <a:ea typeface="Fira Sans" panose="020B05030500000200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Tree>
    <p:extLst>
      <p:ext uri="{BB962C8B-B14F-4D97-AF65-F5344CB8AC3E}">
        <p14:creationId xmlns:p14="http://schemas.microsoft.com/office/powerpoint/2010/main" val="232066156"/>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139469" y="497284"/>
            <a:ext cx="3932237" cy="1600200"/>
          </a:xfrm>
        </p:spPr>
        <p:txBody>
          <a:bodyPr anchor="b"/>
          <a:lstStyle>
            <a:lvl1pPr>
              <a:defRPr sz="3200">
                <a:solidFill>
                  <a:schemeClr val="accent1"/>
                </a:solidFill>
              </a:defRPr>
            </a:lvl1pPr>
          </a:lstStyle>
          <a:p>
            <a:r>
              <a:rPr lang="nl-NL"/>
              <a:t>Klik om de stijl te bewerken</a:t>
            </a:r>
            <a:endParaRPr lang="en-US"/>
          </a:p>
        </p:txBody>
      </p:sp>
      <p:sp>
        <p:nvSpPr>
          <p:cNvPr id="3" name="Tijdelijke aanduiding voor afbeelding 2"/>
          <p:cNvSpPr>
            <a:spLocks noGrp="1"/>
          </p:cNvSpPr>
          <p:nvPr>
            <p:ph type="pic" idx="1"/>
          </p:nvPr>
        </p:nvSpPr>
        <p:spPr>
          <a:xfrm>
            <a:off x="6292820" y="887747"/>
            <a:ext cx="530915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ijdelijke aanduiding voor tekst 3"/>
          <p:cNvSpPr>
            <a:spLocks noGrp="1"/>
          </p:cNvSpPr>
          <p:nvPr>
            <p:ph type="body" sz="half" idx="2"/>
          </p:nvPr>
        </p:nvSpPr>
        <p:spPr>
          <a:xfrm>
            <a:off x="2151479" y="2097484"/>
            <a:ext cx="3932237" cy="3811588"/>
          </a:xfrm>
        </p:spPr>
        <p:txBody>
          <a:bodyPr/>
          <a:lstStyle>
            <a:lvl1pPr marL="0" indent="0">
              <a:buNone/>
              <a:defRPr sz="1600">
                <a:latin typeface="Fira Sans" panose="020B0503050000020004" pitchFamily="34" charset="0"/>
                <a:ea typeface="Fira Sans" panose="020B05030500000200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Tree>
    <p:extLst>
      <p:ext uri="{BB962C8B-B14F-4D97-AF65-F5344CB8AC3E}">
        <p14:creationId xmlns:p14="http://schemas.microsoft.com/office/powerpoint/2010/main" val="334007968"/>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en-US"/>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39B35B-FFAA-4244-B4FC-4237D3FBB8CE}" type="datetimeFigureOut">
              <a:rPr lang="en-US" smtClean="0"/>
              <a:t>9/9/2025</a:t>
            </a:fld>
            <a:endParaRPr lang="en-US"/>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2DB974-3307-4CAC-9B04-363C601F2D97}" type="slidenum">
              <a:rPr lang="en-US" smtClean="0"/>
              <a:t>‹#›</a:t>
            </a:fld>
            <a:endParaRPr lang="en-US"/>
          </a:p>
        </p:txBody>
      </p:sp>
    </p:spTree>
    <p:extLst>
      <p:ext uri="{BB962C8B-B14F-4D97-AF65-F5344CB8AC3E}">
        <p14:creationId xmlns:p14="http://schemas.microsoft.com/office/powerpoint/2010/main" val="4176010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pull/>
  </p:transition>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5.png"/><Relationship Id="rId4" Type="http://schemas.openxmlformats.org/officeDocument/2006/relationships/image" Target="../media/image17.sv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5.png"/><Relationship Id="rId4" Type="http://schemas.openxmlformats.org/officeDocument/2006/relationships/image" Target="../media/image17.sv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7.sv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7.sv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5.png"/><Relationship Id="rId4" Type="http://schemas.openxmlformats.org/officeDocument/2006/relationships/image" Target="../media/image17.sv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4" name="Rectangle 2073">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el 3">
            <a:extLst>
              <a:ext uri="{FF2B5EF4-FFF2-40B4-BE49-F238E27FC236}">
                <a16:creationId xmlns:a16="http://schemas.microsoft.com/office/drawing/2014/main" id="{519B63A5-7D0D-2541-7569-C5ADEF55179F}"/>
              </a:ext>
            </a:extLst>
          </p:cNvPr>
          <p:cNvSpPr>
            <a:spLocks noGrp="1"/>
          </p:cNvSpPr>
          <p:nvPr>
            <p:ph type="title"/>
          </p:nvPr>
        </p:nvSpPr>
        <p:spPr>
          <a:xfrm>
            <a:off x="5354955" y="552182"/>
            <a:ext cx="5998840" cy="3343135"/>
          </a:xfrm>
          <a:noFill/>
        </p:spPr>
        <p:txBody>
          <a:bodyPr vert="horz" lIns="91440" tIns="45720" rIns="91440" bIns="45720" rtlCol="0" anchor="ctr">
            <a:normAutofit/>
          </a:bodyPr>
          <a:lstStyle/>
          <a:p>
            <a:pPr algn="ctr"/>
            <a:r>
              <a:rPr lang="en-US" b="1" dirty="0" err="1">
                <a:solidFill>
                  <a:schemeClr val="accent2"/>
                </a:solidFill>
                <a:latin typeface="+mj-lt"/>
                <a:ea typeface="+mj-ea"/>
              </a:rPr>
              <a:t>Waarom</a:t>
            </a:r>
            <a:r>
              <a:rPr lang="en-US" b="1" dirty="0">
                <a:solidFill>
                  <a:schemeClr val="accent2"/>
                </a:solidFill>
                <a:latin typeface="+mj-lt"/>
                <a:ea typeface="+mj-ea"/>
              </a:rPr>
              <a:t> </a:t>
            </a:r>
            <a:r>
              <a:rPr lang="en-US" b="1" dirty="0" err="1">
                <a:solidFill>
                  <a:schemeClr val="accent2"/>
                </a:solidFill>
                <a:latin typeface="+mj-lt"/>
                <a:ea typeface="+mj-ea"/>
              </a:rPr>
              <a:t>actie</a:t>
            </a:r>
            <a:r>
              <a:rPr lang="en-US" b="1" dirty="0">
                <a:solidFill>
                  <a:schemeClr val="accent2"/>
                </a:solidFill>
                <a:latin typeface="+mj-lt"/>
                <a:ea typeface="+mj-ea"/>
              </a:rPr>
              <a:t> </a:t>
            </a:r>
            <a:r>
              <a:rPr lang="en-US" b="1" dirty="0" err="1">
                <a:solidFill>
                  <a:schemeClr val="accent2"/>
                </a:solidFill>
                <a:latin typeface="+mj-lt"/>
                <a:ea typeface="+mj-ea"/>
              </a:rPr>
              <a:t>voeren</a:t>
            </a:r>
            <a:r>
              <a:rPr lang="en-US" b="1" dirty="0">
                <a:solidFill>
                  <a:schemeClr val="accent2"/>
                </a:solidFill>
                <a:latin typeface="+mj-lt"/>
                <a:ea typeface="+mj-ea"/>
              </a:rPr>
              <a:t>?</a:t>
            </a:r>
          </a:p>
        </p:txBody>
      </p:sp>
      <p:pic>
        <p:nvPicPr>
          <p:cNvPr id="1026" name="Picture 2" descr="Federaal regeerakkoord 2025 - 2029 | DocumentCloud">
            <a:extLst>
              <a:ext uri="{FF2B5EF4-FFF2-40B4-BE49-F238E27FC236}">
                <a16:creationId xmlns:a16="http://schemas.microsoft.com/office/drawing/2014/main" id="{7CA543E3-9FA6-46CC-BE92-510418D52B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82" r="2" b="2"/>
          <a:stretch/>
        </p:blipFill>
        <p:spPr bwMode="auto">
          <a:xfrm>
            <a:off x="20" y="10"/>
            <a:ext cx="4992985" cy="6857990"/>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descr="Afbeelding met illustratie, ontwerp, creativiteit&#10;&#10;Beschrijving automatisch gegenereerd met gemiddelde betrouwbaarheid">
            <a:extLst>
              <a:ext uri="{FF2B5EF4-FFF2-40B4-BE49-F238E27FC236}">
                <a16:creationId xmlns:a16="http://schemas.microsoft.com/office/drawing/2014/main" id="{7224177C-8BD5-509B-F25B-924F1AC2A7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2305" y="3309975"/>
            <a:ext cx="3599695" cy="3599695"/>
          </a:xfrm>
          <a:prstGeom prst="rect">
            <a:avLst/>
          </a:prstGeom>
        </p:spPr>
      </p:pic>
      <p:pic>
        <p:nvPicPr>
          <p:cNvPr id="3" name="Afbeelding 2">
            <a:extLst>
              <a:ext uri="{FF2B5EF4-FFF2-40B4-BE49-F238E27FC236}">
                <a16:creationId xmlns:a16="http://schemas.microsoft.com/office/drawing/2014/main" id="{BD959C84-1C99-C1ED-6C3B-91271E5F4EF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709852" y="4119895"/>
            <a:ext cx="2402051" cy="2402051"/>
          </a:xfrm>
          <a:prstGeom prst="rect">
            <a:avLst/>
          </a:prstGeom>
        </p:spPr>
      </p:pic>
    </p:spTree>
    <p:extLst>
      <p:ext uri="{BB962C8B-B14F-4D97-AF65-F5344CB8AC3E}">
        <p14:creationId xmlns:p14="http://schemas.microsoft.com/office/powerpoint/2010/main" val="857679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2969E70-C0B1-E8D0-D118-64366D33EFA4}"/>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23482E7-3D65-3777-8D05-F18661CFD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ira Sans"/>
              <a:ea typeface="+mn-ea"/>
              <a:cs typeface="+mn-cs"/>
            </a:endParaRPr>
          </a:p>
        </p:txBody>
      </p:sp>
      <p:sp>
        <p:nvSpPr>
          <p:cNvPr id="2" name="Titel 1">
            <a:extLst>
              <a:ext uri="{FF2B5EF4-FFF2-40B4-BE49-F238E27FC236}">
                <a16:creationId xmlns:a16="http://schemas.microsoft.com/office/drawing/2014/main" id="{FB3CEF33-1A23-221C-8395-0A42782810E0}"/>
              </a:ext>
            </a:extLst>
          </p:cNvPr>
          <p:cNvSpPr>
            <a:spLocks noGrp="1"/>
          </p:cNvSpPr>
          <p:nvPr>
            <p:ph type="title"/>
          </p:nvPr>
        </p:nvSpPr>
        <p:spPr>
          <a:xfrm>
            <a:off x="841248" y="548640"/>
            <a:ext cx="3600860" cy="5431536"/>
          </a:xfrm>
        </p:spPr>
        <p:txBody>
          <a:bodyPr>
            <a:normAutofit/>
          </a:bodyPr>
          <a:lstStyle/>
          <a:p>
            <a:r>
              <a:rPr lang="nl-BE" sz="4000" dirty="0"/>
              <a:t>In zomerakkoord</a:t>
            </a:r>
            <a:br>
              <a:rPr lang="nl-BE" sz="4000" dirty="0"/>
            </a:br>
            <a:br>
              <a:rPr lang="nl-BE" sz="4600" dirty="0"/>
            </a:br>
            <a:endParaRPr lang="nl-BE" sz="4600" dirty="0"/>
          </a:p>
        </p:txBody>
      </p:sp>
      <p:sp>
        <p:nvSpPr>
          <p:cNvPr id="20" name="sketch line">
            <a:extLst>
              <a:ext uri="{FF2B5EF4-FFF2-40B4-BE49-F238E27FC236}">
                <a16:creationId xmlns:a16="http://schemas.microsoft.com/office/drawing/2014/main" id="{04DDF644-01C7-8BC4-B46D-1A602B1714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ira Sans"/>
              <a:ea typeface="+mn-ea"/>
              <a:cs typeface="+mn-cs"/>
            </a:endParaRPr>
          </a:p>
        </p:txBody>
      </p:sp>
      <p:sp>
        <p:nvSpPr>
          <p:cNvPr id="3" name="Tijdelijke aanduiding voor inhoud 2">
            <a:extLst>
              <a:ext uri="{FF2B5EF4-FFF2-40B4-BE49-F238E27FC236}">
                <a16:creationId xmlns:a16="http://schemas.microsoft.com/office/drawing/2014/main" id="{44CDA8A3-27B2-74EF-0E29-5F2D11CD4B44}"/>
              </a:ext>
            </a:extLst>
          </p:cNvPr>
          <p:cNvSpPr>
            <a:spLocks noGrp="1"/>
          </p:cNvSpPr>
          <p:nvPr>
            <p:ph idx="1"/>
          </p:nvPr>
        </p:nvSpPr>
        <p:spPr>
          <a:xfrm>
            <a:off x="5126418" y="552091"/>
            <a:ext cx="6224335" cy="5431536"/>
          </a:xfrm>
        </p:spPr>
        <p:txBody>
          <a:bodyPr anchor="ctr">
            <a:normAutofit/>
          </a:bodyPr>
          <a:lstStyle/>
          <a:p>
            <a:pPr lvl="1">
              <a:buFont typeface="Wingdings" panose="05000000000000000000" pitchFamily="2" charset="2"/>
              <a:buChar char="ü"/>
            </a:pPr>
            <a:endParaRPr lang="nl-BE" sz="1800" b="1" dirty="0"/>
          </a:p>
          <a:p>
            <a:pPr lvl="1">
              <a:buFont typeface="Wingdings" panose="05000000000000000000" pitchFamily="2" charset="2"/>
              <a:buChar char="ü"/>
            </a:pPr>
            <a:endParaRPr lang="nl-BE" sz="1800" b="1" dirty="0"/>
          </a:p>
          <a:p>
            <a:pPr marL="360363" indent="-360363">
              <a:buFont typeface="Wingdings" panose="05000000000000000000" pitchFamily="2" charset="2"/>
              <a:buChar char="Ø"/>
            </a:pPr>
            <a:r>
              <a:rPr lang="nl-BE" sz="2200" b="1" dirty="0"/>
              <a:t>Meer flexibiliteit</a:t>
            </a:r>
          </a:p>
          <a:p>
            <a:pPr lvl="1">
              <a:buFont typeface="Wingdings" panose="05000000000000000000" pitchFamily="2" charset="2"/>
              <a:buChar char="ü"/>
            </a:pPr>
            <a:r>
              <a:rPr lang="nl-BE" sz="1800" dirty="0"/>
              <a:t>Tot 360 (horeca: 450) vrijwillige overuren mogelijk, waarvan eerste 240 uren: bruto = netto, zonder de betaling van </a:t>
            </a:r>
            <a:r>
              <a:rPr lang="nl-BE" sz="1800" dirty="0" err="1"/>
              <a:t>overloon</a:t>
            </a:r>
            <a:endParaRPr lang="nl-BE" sz="1800" dirty="0"/>
          </a:p>
          <a:p>
            <a:pPr lvl="2">
              <a:buFont typeface="Wingdings" panose="05000000000000000000" pitchFamily="2" charset="2"/>
              <a:buChar char="ü"/>
            </a:pPr>
            <a:r>
              <a:rPr lang="nl-BE" sz="1400" dirty="0"/>
              <a:t>Goedkoper voor werkgever, minder netto voor werknemer dan bij gewoon overuur</a:t>
            </a:r>
          </a:p>
          <a:p>
            <a:pPr lvl="2">
              <a:buFont typeface="Wingdings" panose="05000000000000000000" pitchFamily="2" charset="2"/>
              <a:buChar char="ü"/>
            </a:pPr>
            <a:r>
              <a:rPr lang="nl-BE" sz="1400" dirty="0"/>
              <a:t>Geen opbouw sociale rechten voor deze uren!</a:t>
            </a:r>
          </a:p>
          <a:p>
            <a:pPr lvl="1">
              <a:buFont typeface="Wingdings" panose="05000000000000000000" pitchFamily="2" charset="2"/>
              <a:buChar char="ü"/>
            </a:pPr>
            <a:r>
              <a:rPr lang="nl-BE" sz="1800" dirty="0"/>
              <a:t>Uurroosters moeten niet meer in arbeidsreglement</a:t>
            </a:r>
          </a:p>
          <a:p>
            <a:pPr lvl="1">
              <a:buFont typeface="Wingdings" panose="05000000000000000000" pitchFamily="2" charset="2"/>
              <a:buChar char="ü"/>
            </a:pPr>
            <a:r>
              <a:rPr lang="nl-BE" sz="1800" dirty="0"/>
              <a:t>Opheffing van verplichte sluitingsdag en verlaten van sluitingsuur naar 21u.</a:t>
            </a:r>
          </a:p>
          <a:p>
            <a:pPr lvl="1">
              <a:buFont typeface="Wingdings" panose="05000000000000000000" pitchFamily="2" charset="2"/>
              <a:buChar char="ü"/>
            </a:pPr>
            <a:endParaRPr lang="nl-BE" sz="1800" dirty="0"/>
          </a:p>
          <a:p>
            <a:pPr marL="360363" indent="-360363">
              <a:buFont typeface="Wingdings" panose="05000000000000000000" pitchFamily="2" charset="2"/>
              <a:buChar char="Ø"/>
            </a:pPr>
            <a:r>
              <a:rPr lang="nl-BE" sz="2200" b="1" dirty="0"/>
              <a:t>Afschaffing minimumgrens wekelijkse arbeidsduur </a:t>
            </a:r>
          </a:p>
          <a:p>
            <a:pPr lvl="1">
              <a:buFont typeface="Wingdings" panose="05000000000000000000" pitchFamily="2" charset="2"/>
              <a:buChar char="ü"/>
            </a:pPr>
            <a:r>
              <a:rPr lang="nl-BE" sz="1800" dirty="0"/>
              <a:t>Huidig minimum: een derde van een voltijdse betrekking</a:t>
            </a:r>
          </a:p>
          <a:p>
            <a:pPr lvl="1">
              <a:buFont typeface="Wingdings" panose="05000000000000000000" pitchFamily="2" charset="2"/>
              <a:buChar char="ü"/>
            </a:pPr>
            <a:r>
              <a:rPr lang="nl-BE" sz="1800" dirty="0"/>
              <a:t>Start van oproepcontracten? </a:t>
            </a:r>
          </a:p>
        </p:txBody>
      </p:sp>
      <p:pic>
        <p:nvPicPr>
          <p:cNvPr id="5" name="Afbeelding 4">
            <a:extLst>
              <a:ext uri="{FF2B5EF4-FFF2-40B4-BE49-F238E27FC236}">
                <a16:creationId xmlns:a16="http://schemas.microsoft.com/office/drawing/2014/main" id="{60596BC2-FF51-E24B-FDE7-26FB6922A54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205015" y="133692"/>
            <a:ext cx="816053" cy="816053"/>
          </a:xfrm>
          <a:prstGeom prst="rect">
            <a:avLst/>
          </a:prstGeom>
        </p:spPr>
      </p:pic>
      <p:pic>
        <p:nvPicPr>
          <p:cNvPr id="10" name="Afbeelding 9" descr="Afbeelding met illustratie, ontwerp, creativiteit&#10;&#10;Beschrijving automatisch gegenereerd met gemiddelde betrouwbaarheid">
            <a:extLst>
              <a:ext uri="{FF2B5EF4-FFF2-40B4-BE49-F238E27FC236}">
                <a16:creationId xmlns:a16="http://schemas.microsoft.com/office/drawing/2014/main" id="{28B5CA6B-56F7-CDCE-B832-61044EF29A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92" y="3264408"/>
            <a:ext cx="3599695" cy="3599695"/>
          </a:xfrm>
          <a:prstGeom prst="rect">
            <a:avLst/>
          </a:prstGeom>
        </p:spPr>
      </p:pic>
    </p:spTree>
    <p:extLst>
      <p:ext uri="{BB962C8B-B14F-4D97-AF65-F5344CB8AC3E}">
        <p14:creationId xmlns:p14="http://schemas.microsoft.com/office/powerpoint/2010/main" val="1050157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189464-3F08-A0A0-A681-17EC5D813DF3}"/>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289DB11-02A4-1412-1FDB-029EA94EC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ira Sans"/>
              <a:ea typeface="+mn-ea"/>
              <a:cs typeface="+mn-cs"/>
            </a:endParaRPr>
          </a:p>
        </p:txBody>
      </p:sp>
      <p:sp>
        <p:nvSpPr>
          <p:cNvPr id="2" name="Titel 1">
            <a:extLst>
              <a:ext uri="{FF2B5EF4-FFF2-40B4-BE49-F238E27FC236}">
                <a16:creationId xmlns:a16="http://schemas.microsoft.com/office/drawing/2014/main" id="{9CBBE4C2-F5B3-15C8-E53D-6D928863E4F4}"/>
              </a:ext>
            </a:extLst>
          </p:cNvPr>
          <p:cNvSpPr>
            <a:spLocks noGrp="1"/>
          </p:cNvSpPr>
          <p:nvPr>
            <p:ph type="title"/>
          </p:nvPr>
        </p:nvSpPr>
        <p:spPr>
          <a:xfrm>
            <a:off x="841248" y="548640"/>
            <a:ext cx="3600860" cy="5431536"/>
          </a:xfrm>
        </p:spPr>
        <p:txBody>
          <a:bodyPr>
            <a:normAutofit/>
          </a:bodyPr>
          <a:lstStyle/>
          <a:p>
            <a:r>
              <a:rPr lang="nl-BE" sz="4000" dirty="0"/>
              <a:t>In zomerakkoord</a:t>
            </a:r>
            <a:br>
              <a:rPr lang="nl-BE" sz="4000" dirty="0"/>
            </a:br>
            <a:br>
              <a:rPr lang="nl-BE" sz="4600" dirty="0"/>
            </a:br>
            <a:endParaRPr lang="nl-BE" sz="4600" dirty="0"/>
          </a:p>
        </p:txBody>
      </p:sp>
      <p:sp>
        <p:nvSpPr>
          <p:cNvPr id="20" name="sketch line">
            <a:extLst>
              <a:ext uri="{FF2B5EF4-FFF2-40B4-BE49-F238E27FC236}">
                <a16:creationId xmlns:a16="http://schemas.microsoft.com/office/drawing/2014/main" id="{4B95E5CD-91D3-5816-4C6B-66053C8F2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ira Sans"/>
              <a:ea typeface="+mn-ea"/>
              <a:cs typeface="+mn-cs"/>
            </a:endParaRPr>
          </a:p>
        </p:txBody>
      </p:sp>
      <p:sp>
        <p:nvSpPr>
          <p:cNvPr id="3" name="Tijdelijke aanduiding voor inhoud 2">
            <a:extLst>
              <a:ext uri="{FF2B5EF4-FFF2-40B4-BE49-F238E27FC236}">
                <a16:creationId xmlns:a16="http://schemas.microsoft.com/office/drawing/2014/main" id="{123DFF9D-839F-AAAF-AD10-DE35D9F72E14}"/>
              </a:ext>
            </a:extLst>
          </p:cNvPr>
          <p:cNvSpPr>
            <a:spLocks noGrp="1"/>
          </p:cNvSpPr>
          <p:nvPr>
            <p:ph idx="1"/>
          </p:nvPr>
        </p:nvSpPr>
        <p:spPr>
          <a:xfrm>
            <a:off x="5126418" y="552090"/>
            <a:ext cx="6224335" cy="5675089"/>
          </a:xfrm>
        </p:spPr>
        <p:txBody>
          <a:bodyPr anchor="ctr">
            <a:normAutofit/>
          </a:bodyPr>
          <a:lstStyle/>
          <a:p>
            <a:pPr marL="360363" indent="-360363">
              <a:buFont typeface="Wingdings" panose="05000000000000000000" pitchFamily="2" charset="2"/>
              <a:buChar char="Ø"/>
            </a:pPr>
            <a:r>
              <a:rPr lang="nl-BE" sz="2200" b="1" dirty="0"/>
              <a:t>Vervroegd pensioen:</a:t>
            </a:r>
          </a:p>
          <a:p>
            <a:pPr lvl="1">
              <a:buFont typeface="Wingdings" panose="05000000000000000000" pitchFamily="2" charset="2"/>
              <a:buChar char="ü"/>
            </a:pPr>
            <a:r>
              <a:rPr lang="nl-BE" sz="1800" dirty="0"/>
              <a:t>Vanaf 2027 tellen alleen jaren met minstens 156 dagen effectieve tewerkstelling mee voor vervroegd pensioen, ook voor jaren vóór 2027.</a:t>
            </a:r>
          </a:p>
          <a:p>
            <a:pPr lvl="1">
              <a:buFont typeface="Wingdings" panose="05000000000000000000" pitchFamily="2" charset="2"/>
              <a:buChar char="ü"/>
            </a:pPr>
            <a:endParaRPr lang="nl-BE" sz="1800" dirty="0"/>
          </a:p>
          <a:p>
            <a:pPr marL="360363" indent="-360363">
              <a:buFont typeface="Wingdings" panose="05000000000000000000" pitchFamily="2" charset="2"/>
              <a:buChar char="Ø"/>
            </a:pPr>
            <a:r>
              <a:rPr lang="nl-BE" sz="2200" b="1" dirty="0"/>
              <a:t>Pensioenmalus</a:t>
            </a:r>
          </a:p>
          <a:p>
            <a:pPr lvl="1">
              <a:buFont typeface="Wingdings" panose="05000000000000000000" pitchFamily="2" charset="2"/>
              <a:buChar char="ü"/>
            </a:pPr>
            <a:r>
              <a:rPr lang="nl-BE" sz="1800" dirty="0"/>
              <a:t>Invoering van een percentage op basis van het geboortejaar, variërend van 2% tot 5% per jaar van vervroegde uittrede / uitgestelde uittrede.</a:t>
            </a:r>
          </a:p>
          <a:p>
            <a:pPr lvl="1">
              <a:buFont typeface="Wingdings" panose="05000000000000000000" pitchFamily="2" charset="2"/>
              <a:buChar char="ü"/>
            </a:pPr>
            <a:r>
              <a:rPr lang="nl-BE" sz="1800" dirty="0"/>
              <a:t>Voorwaarden voor toepassen malus/bonus:</a:t>
            </a:r>
          </a:p>
          <a:p>
            <a:pPr lvl="2">
              <a:buFont typeface="Wingdings" panose="05000000000000000000" pitchFamily="2" charset="2"/>
              <a:buChar char="ü"/>
            </a:pPr>
            <a:r>
              <a:rPr lang="nl-BE" sz="1400" dirty="0"/>
              <a:t>35 loopbaanjaren met minstens 156 dagen tewerkstelling én </a:t>
            </a:r>
          </a:p>
          <a:p>
            <a:pPr lvl="2">
              <a:buFont typeface="Wingdings" panose="05000000000000000000" pitchFamily="2" charset="2"/>
              <a:buChar char="ü"/>
            </a:pPr>
            <a:r>
              <a:rPr lang="nl-BE" sz="1400" dirty="0"/>
              <a:t>In totaal minstens 7020 gewerkte dagen.</a:t>
            </a:r>
          </a:p>
          <a:p>
            <a:pPr marL="1003300" lvl="1" indent="-285750">
              <a:buFont typeface="Wingdings" panose="05000000000000000000" pitchFamily="2" charset="2"/>
              <a:buChar char="è"/>
            </a:pPr>
            <a:r>
              <a:rPr lang="nl-BE" sz="1800" dirty="0"/>
              <a:t>Enorme benadeling halftijdsen!</a:t>
            </a:r>
          </a:p>
          <a:p>
            <a:pPr marL="1003300" lvl="1" indent="-285750">
              <a:buFont typeface="Wingdings" panose="05000000000000000000" pitchFamily="2" charset="2"/>
              <a:buChar char="è"/>
            </a:pPr>
            <a:r>
              <a:rPr lang="nl-BE" sz="1800" dirty="0"/>
              <a:t>Zeer discriminerend ten aanzien van vrouwen: 49% van de vrouwen die uitreden (2023) voldeden niet aan voorwaarde malus </a:t>
            </a:r>
            <a:r>
              <a:rPr lang="nl-BE" sz="1800" dirty="0" err="1"/>
              <a:t>tov</a:t>
            </a:r>
            <a:r>
              <a:rPr lang="nl-BE" sz="1800" dirty="0"/>
              <a:t> 22% bij mannen</a:t>
            </a:r>
          </a:p>
          <a:p>
            <a:pPr lvl="1">
              <a:buFont typeface="Wingdings" panose="05000000000000000000" pitchFamily="2" charset="2"/>
              <a:buChar char="ü"/>
            </a:pPr>
            <a:r>
              <a:rPr lang="nl-BE" sz="1800" dirty="0"/>
              <a:t>Ziekte niet gelijkgesteld, enkel een zeer ingewikkeld correctiemechanisme</a:t>
            </a:r>
          </a:p>
        </p:txBody>
      </p:sp>
      <p:pic>
        <p:nvPicPr>
          <p:cNvPr id="5" name="Afbeelding 4">
            <a:extLst>
              <a:ext uri="{FF2B5EF4-FFF2-40B4-BE49-F238E27FC236}">
                <a16:creationId xmlns:a16="http://schemas.microsoft.com/office/drawing/2014/main" id="{22504F8A-DDCE-F3B8-C32F-BC2D4A99F89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205015" y="133692"/>
            <a:ext cx="816053" cy="816053"/>
          </a:xfrm>
          <a:prstGeom prst="rect">
            <a:avLst/>
          </a:prstGeom>
        </p:spPr>
      </p:pic>
      <p:pic>
        <p:nvPicPr>
          <p:cNvPr id="10" name="Afbeelding 9" descr="Afbeelding met illustratie, ontwerp, creativiteit&#10;&#10;Beschrijving automatisch gegenereerd met gemiddelde betrouwbaarheid">
            <a:extLst>
              <a:ext uri="{FF2B5EF4-FFF2-40B4-BE49-F238E27FC236}">
                <a16:creationId xmlns:a16="http://schemas.microsoft.com/office/drawing/2014/main" id="{A33857B6-B59A-86D4-8A06-BE7765C479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92" y="3264408"/>
            <a:ext cx="3599695" cy="3599695"/>
          </a:xfrm>
          <a:prstGeom prst="rect">
            <a:avLst/>
          </a:prstGeom>
        </p:spPr>
      </p:pic>
    </p:spTree>
    <p:extLst>
      <p:ext uri="{BB962C8B-B14F-4D97-AF65-F5344CB8AC3E}">
        <p14:creationId xmlns:p14="http://schemas.microsoft.com/office/powerpoint/2010/main" val="989651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3383A-1AFE-38E3-345C-E0E824E33E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69D18C-4486-4C04-F07B-C294F7268BE7}"/>
              </a:ext>
            </a:extLst>
          </p:cNvPr>
          <p:cNvSpPr>
            <a:spLocks noGrp="1"/>
          </p:cNvSpPr>
          <p:nvPr>
            <p:ph type="title"/>
          </p:nvPr>
        </p:nvSpPr>
        <p:spPr>
          <a:xfrm>
            <a:off x="1042823" y="758019"/>
            <a:ext cx="5898197" cy="1454051"/>
          </a:xfrm>
        </p:spPr>
        <p:txBody>
          <a:bodyPr>
            <a:normAutofit/>
          </a:bodyPr>
          <a:lstStyle/>
          <a:p>
            <a:r>
              <a:rPr lang="nl-BE" sz="3600" dirty="0"/>
              <a:t>Impact ingrepen in pensioenen</a:t>
            </a:r>
          </a:p>
        </p:txBody>
      </p:sp>
      <p:pic>
        <p:nvPicPr>
          <p:cNvPr id="7" name="Graphic 6" descr="Piggy Bank">
            <a:extLst>
              <a:ext uri="{FF2B5EF4-FFF2-40B4-BE49-F238E27FC236}">
                <a16:creationId xmlns:a16="http://schemas.microsoft.com/office/drawing/2014/main" id="{C0856F5B-25CE-C00D-E5E9-C1B66510ED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32283" y="-26345"/>
            <a:ext cx="3620021" cy="3620021"/>
          </a:xfrm>
          <a:prstGeom prst="rect">
            <a:avLst/>
          </a:prstGeom>
        </p:spPr>
      </p:pic>
      <p:sp>
        <p:nvSpPr>
          <p:cNvPr id="3" name="Content Placeholder 2">
            <a:extLst>
              <a:ext uri="{FF2B5EF4-FFF2-40B4-BE49-F238E27FC236}">
                <a16:creationId xmlns:a16="http://schemas.microsoft.com/office/drawing/2014/main" id="{6D235388-A204-6F17-7E06-89AFB4751448}"/>
              </a:ext>
            </a:extLst>
          </p:cNvPr>
          <p:cNvSpPr>
            <a:spLocks noGrp="1"/>
          </p:cNvSpPr>
          <p:nvPr>
            <p:ph idx="1"/>
          </p:nvPr>
        </p:nvSpPr>
        <p:spPr>
          <a:xfrm>
            <a:off x="6090574" y="2421682"/>
            <a:ext cx="4977578" cy="4335957"/>
          </a:xfrm>
        </p:spPr>
        <p:txBody>
          <a:bodyPr anchor="ctr">
            <a:normAutofit/>
          </a:bodyPr>
          <a:lstStyle/>
          <a:p>
            <a:endParaRPr lang="nl-BE" sz="1600" dirty="0"/>
          </a:p>
          <a:p>
            <a:endParaRPr lang="nl-BE" sz="1100" dirty="0">
              <a:solidFill>
                <a:schemeClr val="tx2"/>
              </a:solidFill>
            </a:endParaRPr>
          </a:p>
        </p:txBody>
      </p:sp>
      <p:sp>
        <p:nvSpPr>
          <p:cNvPr id="9" name="Tekstvak 8">
            <a:extLst>
              <a:ext uri="{FF2B5EF4-FFF2-40B4-BE49-F238E27FC236}">
                <a16:creationId xmlns:a16="http://schemas.microsoft.com/office/drawing/2014/main" id="{81A97E72-945D-9E5B-6678-45BCEFC8644E}"/>
              </a:ext>
            </a:extLst>
          </p:cNvPr>
          <p:cNvSpPr txBox="1"/>
          <p:nvPr/>
        </p:nvSpPr>
        <p:spPr>
          <a:xfrm>
            <a:off x="1123847" y="2391813"/>
            <a:ext cx="8112749" cy="1862048"/>
          </a:xfrm>
          <a:prstGeom prst="rect">
            <a:avLst/>
          </a:prstGeom>
          <a:noFill/>
        </p:spPr>
        <p:txBody>
          <a:bodyPr wrap="square" rtlCol="0">
            <a:spAutoFit/>
          </a:bodyPr>
          <a:lstStyle/>
          <a:p>
            <a:pPr marL="285750" indent="-285750">
              <a:buFont typeface="Wingdings" panose="05000000000000000000" pitchFamily="2" charset="2"/>
              <a:buChar char="Ø"/>
            </a:pPr>
            <a:r>
              <a:rPr lang="nl-BE" sz="2300" dirty="0">
                <a:solidFill>
                  <a:schemeClr val="accent2"/>
                </a:solidFill>
                <a:latin typeface="Fira Sans" panose="020B0503050000020004" pitchFamily="34" charset="0"/>
              </a:rPr>
              <a:t>Rapport vergrijzingscommissie 07/2025 geeft raming van % werknemers, zelfstandigen en ambtenaren die niet voldoen aan de effectieve tewerkstellingsvoorwaarde:</a:t>
            </a:r>
          </a:p>
          <a:p>
            <a:endParaRPr lang="nl-BE" sz="2300" dirty="0">
              <a:solidFill>
                <a:schemeClr val="accent2"/>
              </a:solidFill>
              <a:latin typeface="Fira Sans" panose="020B0503050000020004" pitchFamily="34" charset="0"/>
            </a:endParaRPr>
          </a:p>
          <a:p>
            <a:endParaRPr lang="nl-BE" sz="2300" dirty="0">
              <a:solidFill>
                <a:schemeClr val="accent2"/>
              </a:solidFill>
              <a:latin typeface="Fira Sans" panose="020B0503050000020004" pitchFamily="34" charset="0"/>
            </a:endParaRPr>
          </a:p>
        </p:txBody>
      </p:sp>
      <p:pic>
        <p:nvPicPr>
          <p:cNvPr id="5" name="Afbeelding 4">
            <a:extLst>
              <a:ext uri="{FF2B5EF4-FFF2-40B4-BE49-F238E27FC236}">
                <a16:creationId xmlns:a16="http://schemas.microsoft.com/office/drawing/2014/main" id="{4EAAE539-AC17-F152-130E-1E12783D94A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39696" y="170249"/>
            <a:ext cx="816053" cy="816053"/>
          </a:xfrm>
          <a:prstGeom prst="rect">
            <a:avLst/>
          </a:prstGeom>
        </p:spPr>
      </p:pic>
      <p:pic>
        <p:nvPicPr>
          <p:cNvPr id="8" name="Afbeelding 7" descr="Afbeelding met tekst, schermopname, Lettertype, nummer">
            <a:extLst>
              <a:ext uri="{FF2B5EF4-FFF2-40B4-BE49-F238E27FC236}">
                <a16:creationId xmlns:a16="http://schemas.microsoft.com/office/drawing/2014/main" id="{B72BEA98-D4A1-3B24-B86F-354FC6F2D1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7722" y="3773419"/>
            <a:ext cx="10007475" cy="3088727"/>
          </a:xfrm>
          <a:prstGeom prst="rect">
            <a:avLst/>
          </a:prstGeom>
        </p:spPr>
      </p:pic>
    </p:spTree>
    <p:extLst>
      <p:ext uri="{BB962C8B-B14F-4D97-AF65-F5344CB8AC3E}">
        <p14:creationId xmlns:p14="http://schemas.microsoft.com/office/powerpoint/2010/main" val="2359989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3383A-1AFE-38E3-345C-E0E824E33E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69D18C-4486-4C04-F07B-C294F7268BE7}"/>
              </a:ext>
            </a:extLst>
          </p:cNvPr>
          <p:cNvSpPr>
            <a:spLocks noGrp="1"/>
          </p:cNvSpPr>
          <p:nvPr>
            <p:ph type="title"/>
          </p:nvPr>
        </p:nvSpPr>
        <p:spPr>
          <a:xfrm>
            <a:off x="1042823" y="758019"/>
            <a:ext cx="5898197" cy="1454051"/>
          </a:xfrm>
        </p:spPr>
        <p:txBody>
          <a:bodyPr>
            <a:normAutofit/>
          </a:bodyPr>
          <a:lstStyle/>
          <a:p>
            <a:r>
              <a:rPr lang="nl-BE" sz="3600" dirty="0"/>
              <a:t>Impact ingrepen in pensioenen</a:t>
            </a:r>
          </a:p>
        </p:txBody>
      </p:sp>
      <p:pic>
        <p:nvPicPr>
          <p:cNvPr id="7" name="Graphic 6" descr="Piggy Bank">
            <a:extLst>
              <a:ext uri="{FF2B5EF4-FFF2-40B4-BE49-F238E27FC236}">
                <a16:creationId xmlns:a16="http://schemas.microsoft.com/office/drawing/2014/main" id="{C0856F5B-25CE-C00D-E5E9-C1B66510ED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32283" y="-26345"/>
            <a:ext cx="3620021" cy="3620021"/>
          </a:xfrm>
          <a:prstGeom prst="rect">
            <a:avLst/>
          </a:prstGeom>
        </p:spPr>
      </p:pic>
      <p:sp>
        <p:nvSpPr>
          <p:cNvPr id="3" name="Content Placeholder 2">
            <a:extLst>
              <a:ext uri="{FF2B5EF4-FFF2-40B4-BE49-F238E27FC236}">
                <a16:creationId xmlns:a16="http://schemas.microsoft.com/office/drawing/2014/main" id="{6D235388-A204-6F17-7E06-89AFB4751448}"/>
              </a:ext>
            </a:extLst>
          </p:cNvPr>
          <p:cNvSpPr>
            <a:spLocks noGrp="1"/>
          </p:cNvSpPr>
          <p:nvPr>
            <p:ph idx="1"/>
          </p:nvPr>
        </p:nvSpPr>
        <p:spPr>
          <a:xfrm>
            <a:off x="6090574" y="2421682"/>
            <a:ext cx="4977578" cy="4335957"/>
          </a:xfrm>
        </p:spPr>
        <p:txBody>
          <a:bodyPr anchor="ctr">
            <a:normAutofit/>
          </a:bodyPr>
          <a:lstStyle/>
          <a:p>
            <a:endParaRPr lang="nl-BE" sz="1600" dirty="0"/>
          </a:p>
          <a:p>
            <a:endParaRPr lang="nl-BE" sz="1100" dirty="0">
              <a:solidFill>
                <a:schemeClr val="tx2"/>
              </a:solidFill>
            </a:endParaRPr>
          </a:p>
        </p:txBody>
      </p:sp>
      <p:sp>
        <p:nvSpPr>
          <p:cNvPr id="9" name="Tekstvak 8">
            <a:extLst>
              <a:ext uri="{FF2B5EF4-FFF2-40B4-BE49-F238E27FC236}">
                <a16:creationId xmlns:a16="http://schemas.microsoft.com/office/drawing/2014/main" id="{81A97E72-945D-9E5B-6678-45BCEFC8644E}"/>
              </a:ext>
            </a:extLst>
          </p:cNvPr>
          <p:cNvSpPr txBox="1"/>
          <p:nvPr/>
        </p:nvSpPr>
        <p:spPr>
          <a:xfrm>
            <a:off x="1123847" y="2391813"/>
            <a:ext cx="8112749" cy="1508105"/>
          </a:xfrm>
          <a:prstGeom prst="rect">
            <a:avLst/>
          </a:prstGeom>
          <a:noFill/>
        </p:spPr>
        <p:txBody>
          <a:bodyPr wrap="square" rtlCol="0">
            <a:spAutoFit/>
          </a:bodyPr>
          <a:lstStyle/>
          <a:p>
            <a:r>
              <a:rPr lang="nl-BE" sz="2300" dirty="0">
                <a:solidFill>
                  <a:schemeClr val="accent2"/>
                </a:solidFill>
                <a:latin typeface="Fira Sans" panose="020B0503050000020004" pitchFamily="34" charset="0"/>
              </a:rPr>
              <a:t>Budgettaire impact systeem bonus-malus</a:t>
            </a:r>
          </a:p>
          <a:p>
            <a:endParaRPr lang="nl-BE" sz="2300" dirty="0">
              <a:solidFill>
                <a:schemeClr val="accent2"/>
              </a:solidFill>
              <a:latin typeface="Fira Sans" panose="020B0503050000020004" pitchFamily="34" charset="0"/>
            </a:endParaRPr>
          </a:p>
          <a:p>
            <a:endParaRPr lang="nl-BE" sz="2300" dirty="0">
              <a:solidFill>
                <a:schemeClr val="accent2"/>
              </a:solidFill>
              <a:latin typeface="Fira Sans" panose="020B0503050000020004" pitchFamily="34" charset="0"/>
            </a:endParaRPr>
          </a:p>
          <a:p>
            <a:endParaRPr lang="nl-BE" sz="2300" dirty="0">
              <a:solidFill>
                <a:schemeClr val="accent2"/>
              </a:solidFill>
              <a:latin typeface="Fira Sans" panose="020B0503050000020004" pitchFamily="34" charset="0"/>
            </a:endParaRPr>
          </a:p>
        </p:txBody>
      </p:sp>
      <p:pic>
        <p:nvPicPr>
          <p:cNvPr id="5" name="Afbeelding 4">
            <a:extLst>
              <a:ext uri="{FF2B5EF4-FFF2-40B4-BE49-F238E27FC236}">
                <a16:creationId xmlns:a16="http://schemas.microsoft.com/office/drawing/2014/main" id="{4EAAE539-AC17-F152-130E-1E12783D94A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39696" y="170249"/>
            <a:ext cx="816053" cy="816053"/>
          </a:xfrm>
          <a:prstGeom prst="rect">
            <a:avLst/>
          </a:prstGeom>
        </p:spPr>
      </p:pic>
      <p:pic>
        <p:nvPicPr>
          <p:cNvPr id="6" name="Afbeelding 5" descr="Afbeelding met tekst, schermopname, nummer, Lettertype">
            <a:extLst>
              <a:ext uri="{FF2B5EF4-FFF2-40B4-BE49-F238E27FC236}">
                <a16:creationId xmlns:a16="http://schemas.microsoft.com/office/drawing/2014/main" id="{E37EC2ED-3C5C-33C7-6B52-D39B1C2256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7776" y="3033508"/>
            <a:ext cx="9379352" cy="3510436"/>
          </a:xfrm>
          <a:prstGeom prst="rect">
            <a:avLst/>
          </a:prstGeom>
        </p:spPr>
      </p:pic>
    </p:spTree>
    <p:extLst>
      <p:ext uri="{BB962C8B-B14F-4D97-AF65-F5344CB8AC3E}">
        <p14:creationId xmlns:p14="http://schemas.microsoft.com/office/powerpoint/2010/main" val="14608653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84B490B-71EA-E1FB-AB48-DBF2ED8EACFC}"/>
            </a:ext>
          </a:extLst>
        </p:cNvPr>
        <p:cNvGrpSpPr/>
        <p:nvPr/>
      </p:nvGrpSpPr>
      <p:grpSpPr>
        <a:xfrm>
          <a:off x="0" y="0"/>
          <a:ext cx="0" cy="0"/>
          <a:chOff x="0" y="0"/>
          <a:chExt cx="0" cy="0"/>
        </a:xfrm>
      </p:grpSpPr>
      <p:pic>
        <p:nvPicPr>
          <p:cNvPr id="6" name="Tijdelijke aanduiding voor inhoud 5">
            <a:extLst>
              <a:ext uri="{FF2B5EF4-FFF2-40B4-BE49-F238E27FC236}">
                <a16:creationId xmlns:a16="http://schemas.microsoft.com/office/drawing/2014/main" id="{4F2222E3-E8A9-7DB2-17C2-90839B479F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p:blipFill>
        <p:spPr>
          <a:xfrm>
            <a:off x="3867573" y="643466"/>
            <a:ext cx="4456853" cy="5571067"/>
          </a:xfrm>
          <a:prstGeom prst="rect">
            <a:avLst/>
          </a:prstGeom>
        </p:spPr>
      </p:pic>
      <p:pic>
        <p:nvPicPr>
          <p:cNvPr id="5" name="Afbeelding 4">
            <a:extLst>
              <a:ext uri="{FF2B5EF4-FFF2-40B4-BE49-F238E27FC236}">
                <a16:creationId xmlns:a16="http://schemas.microsoft.com/office/drawing/2014/main" id="{2384B5D9-BF7F-95F4-C528-EBB6DE10B01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205015" y="133692"/>
            <a:ext cx="816053" cy="816053"/>
          </a:xfrm>
          <a:prstGeom prst="rect">
            <a:avLst/>
          </a:prstGeom>
        </p:spPr>
      </p:pic>
    </p:spTree>
    <p:extLst>
      <p:ext uri="{BB962C8B-B14F-4D97-AF65-F5344CB8AC3E}">
        <p14:creationId xmlns:p14="http://schemas.microsoft.com/office/powerpoint/2010/main" val="6984978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77532-4341-3D4D-3E81-FE4559011C8D}"/>
            </a:ext>
          </a:extLst>
        </p:cNvPr>
        <p:cNvGrpSpPr/>
        <p:nvPr/>
      </p:nvGrpSpPr>
      <p:grpSpPr>
        <a:xfrm>
          <a:off x="0" y="0"/>
          <a:ext cx="0" cy="0"/>
          <a:chOff x="0" y="0"/>
          <a:chExt cx="0" cy="0"/>
        </a:xfrm>
      </p:grpSpPr>
      <p:pic>
        <p:nvPicPr>
          <p:cNvPr id="6" name="Tijdelijke aanduiding voor inhoud 5">
            <a:extLst>
              <a:ext uri="{FF2B5EF4-FFF2-40B4-BE49-F238E27FC236}">
                <a16:creationId xmlns:a16="http://schemas.microsoft.com/office/drawing/2014/main" id="{971724B8-29D4-2499-DA8A-01773D60B45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3867573" y="643466"/>
            <a:ext cx="4456853" cy="5571067"/>
          </a:xfrm>
          <a:prstGeom prst="rect">
            <a:avLst/>
          </a:prstGeom>
        </p:spPr>
      </p:pic>
      <p:pic>
        <p:nvPicPr>
          <p:cNvPr id="5" name="Afbeelding 4">
            <a:extLst>
              <a:ext uri="{FF2B5EF4-FFF2-40B4-BE49-F238E27FC236}">
                <a16:creationId xmlns:a16="http://schemas.microsoft.com/office/drawing/2014/main" id="{28F1836A-D9E9-7D18-635E-E6110F596D4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205015" y="133692"/>
            <a:ext cx="816053" cy="816053"/>
          </a:xfrm>
          <a:prstGeom prst="rect">
            <a:avLst/>
          </a:prstGeom>
        </p:spPr>
      </p:pic>
    </p:spTree>
    <p:extLst>
      <p:ext uri="{BB962C8B-B14F-4D97-AF65-F5344CB8AC3E}">
        <p14:creationId xmlns:p14="http://schemas.microsoft.com/office/powerpoint/2010/main" val="15637480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02EF8-4FCE-1693-F311-14039E7215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2510E2-BF7B-C108-603C-0E54E9B41EC5}"/>
              </a:ext>
            </a:extLst>
          </p:cNvPr>
          <p:cNvSpPr>
            <a:spLocks noGrp="1"/>
          </p:cNvSpPr>
          <p:nvPr>
            <p:ph type="title"/>
          </p:nvPr>
        </p:nvSpPr>
        <p:spPr>
          <a:xfrm>
            <a:off x="1042823" y="758019"/>
            <a:ext cx="5898197" cy="1454051"/>
          </a:xfrm>
        </p:spPr>
        <p:txBody>
          <a:bodyPr>
            <a:normAutofit/>
          </a:bodyPr>
          <a:lstStyle/>
          <a:p>
            <a:r>
              <a:rPr lang="nl-BE" sz="3600" dirty="0"/>
              <a:t>Impact ingrepen in pensioenen</a:t>
            </a:r>
          </a:p>
        </p:txBody>
      </p:sp>
      <p:pic>
        <p:nvPicPr>
          <p:cNvPr id="7" name="Graphic 6" descr="Piggy Bank">
            <a:extLst>
              <a:ext uri="{FF2B5EF4-FFF2-40B4-BE49-F238E27FC236}">
                <a16:creationId xmlns:a16="http://schemas.microsoft.com/office/drawing/2014/main" id="{AF11C028-533C-7053-F99E-E2FCCF2D82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22009" y="-26345"/>
            <a:ext cx="3620021" cy="3620021"/>
          </a:xfrm>
          <a:prstGeom prst="rect">
            <a:avLst/>
          </a:prstGeom>
        </p:spPr>
      </p:pic>
      <p:sp>
        <p:nvSpPr>
          <p:cNvPr id="3" name="Content Placeholder 2">
            <a:extLst>
              <a:ext uri="{FF2B5EF4-FFF2-40B4-BE49-F238E27FC236}">
                <a16:creationId xmlns:a16="http://schemas.microsoft.com/office/drawing/2014/main" id="{F11F8A04-4614-922C-6314-76F56029D348}"/>
              </a:ext>
            </a:extLst>
          </p:cNvPr>
          <p:cNvSpPr>
            <a:spLocks noGrp="1"/>
          </p:cNvSpPr>
          <p:nvPr>
            <p:ph idx="1"/>
          </p:nvPr>
        </p:nvSpPr>
        <p:spPr>
          <a:xfrm>
            <a:off x="6090574" y="2421682"/>
            <a:ext cx="4977578" cy="4335957"/>
          </a:xfrm>
        </p:spPr>
        <p:txBody>
          <a:bodyPr anchor="ctr">
            <a:normAutofit/>
          </a:bodyPr>
          <a:lstStyle/>
          <a:p>
            <a:endParaRPr lang="nl-BE" sz="1600" dirty="0"/>
          </a:p>
          <a:p>
            <a:endParaRPr lang="nl-BE" sz="1100" dirty="0">
              <a:solidFill>
                <a:schemeClr val="tx2"/>
              </a:solidFill>
            </a:endParaRPr>
          </a:p>
        </p:txBody>
      </p:sp>
      <p:graphicFrame>
        <p:nvGraphicFramePr>
          <p:cNvPr id="8" name="Tabel 7">
            <a:extLst>
              <a:ext uri="{FF2B5EF4-FFF2-40B4-BE49-F238E27FC236}">
                <a16:creationId xmlns:a16="http://schemas.microsoft.com/office/drawing/2014/main" id="{987E6CAB-1045-12DE-F021-361892ED422F}"/>
              </a:ext>
            </a:extLst>
          </p:cNvPr>
          <p:cNvGraphicFramePr>
            <a:graphicFrameLocks noGrp="1"/>
          </p:cNvGraphicFramePr>
          <p:nvPr>
            <p:extLst>
              <p:ext uri="{D42A27DB-BD31-4B8C-83A1-F6EECF244321}">
                <p14:modId xmlns:p14="http://schemas.microsoft.com/office/powerpoint/2010/main" val="2148148992"/>
              </p:ext>
            </p:extLst>
          </p:nvPr>
        </p:nvGraphicFramePr>
        <p:xfrm>
          <a:off x="1505814" y="4102968"/>
          <a:ext cx="10289894" cy="2227326"/>
        </p:xfrm>
        <a:graphic>
          <a:graphicData uri="http://schemas.openxmlformats.org/drawingml/2006/table">
            <a:tbl>
              <a:tblPr firstRow="1" bandRow="1">
                <a:tableStyleId>{5C22544A-7EE6-4342-B048-85BDC9FD1C3A}</a:tableStyleId>
              </a:tblPr>
              <a:tblGrid>
                <a:gridCol w="1210599">
                  <a:extLst>
                    <a:ext uri="{9D8B030D-6E8A-4147-A177-3AD203B41FA5}">
                      <a16:colId xmlns:a16="http://schemas.microsoft.com/office/drawing/2014/main" val="737296812"/>
                    </a:ext>
                  </a:extLst>
                </a:gridCol>
                <a:gridCol w="948551">
                  <a:extLst>
                    <a:ext uri="{9D8B030D-6E8A-4147-A177-3AD203B41FA5}">
                      <a16:colId xmlns:a16="http://schemas.microsoft.com/office/drawing/2014/main" val="125071198"/>
                    </a:ext>
                  </a:extLst>
                </a:gridCol>
                <a:gridCol w="902656">
                  <a:extLst>
                    <a:ext uri="{9D8B030D-6E8A-4147-A177-3AD203B41FA5}">
                      <a16:colId xmlns:a16="http://schemas.microsoft.com/office/drawing/2014/main" val="4108984070"/>
                    </a:ext>
                  </a:extLst>
                </a:gridCol>
                <a:gridCol w="1032584">
                  <a:extLst>
                    <a:ext uri="{9D8B030D-6E8A-4147-A177-3AD203B41FA5}">
                      <a16:colId xmlns:a16="http://schemas.microsoft.com/office/drawing/2014/main" val="2845326356"/>
                    </a:ext>
                  </a:extLst>
                </a:gridCol>
                <a:gridCol w="1032584">
                  <a:extLst>
                    <a:ext uri="{9D8B030D-6E8A-4147-A177-3AD203B41FA5}">
                      <a16:colId xmlns:a16="http://schemas.microsoft.com/office/drawing/2014/main" val="986552401"/>
                    </a:ext>
                  </a:extLst>
                </a:gridCol>
                <a:gridCol w="1032584">
                  <a:extLst>
                    <a:ext uri="{9D8B030D-6E8A-4147-A177-3AD203B41FA5}">
                      <a16:colId xmlns:a16="http://schemas.microsoft.com/office/drawing/2014/main" val="2686058962"/>
                    </a:ext>
                  </a:extLst>
                </a:gridCol>
                <a:gridCol w="1032584">
                  <a:extLst>
                    <a:ext uri="{9D8B030D-6E8A-4147-A177-3AD203B41FA5}">
                      <a16:colId xmlns:a16="http://schemas.microsoft.com/office/drawing/2014/main" val="1431141399"/>
                    </a:ext>
                  </a:extLst>
                </a:gridCol>
                <a:gridCol w="1032584">
                  <a:extLst>
                    <a:ext uri="{9D8B030D-6E8A-4147-A177-3AD203B41FA5}">
                      <a16:colId xmlns:a16="http://schemas.microsoft.com/office/drawing/2014/main" val="3057228781"/>
                    </a:ext>
                  </a:extLst>
                </a:gridCol>
                <a:gridCol w="1032584">
                  <a:extLst>
                    <a:ext uri="{9D8B030D-6E8A-4147-A177-3AD203B41FA5}">
                      <a16:colId xmlns:a16="http://schemas.microsoft.com/office/drawing/2014/main" val="3728881534"/>
                    </a:ext>
                  </a:extLst>
                </a:gridCol>
                <a:gridCol w="1032584">
                  <a:extLst>
                    <a:ext uri="{9D8B030D-6E8A-4147-A177-3AD203B41FA5}">
                      <a16:colId xmlns:a16="http://schemas.microsoft.com/office/drawing/2014/main" val="778648334"/>
                    </a:ext>
                  </a:extLst>
                </a:gridCol>
              </a:tblGrid>
              <a:tr h="410424">
                <a:tc>
                  <a:txBody>
                    <a:bodyPr/>
                    <a:lstStyle/>
                    <a:p>
                      <a:r>
                        <a:rPr lang="nl-BE" dirty="0">
                          <a:solidFill>
                            <a:schemeClr val="bg2">
                              <a:lumMod val="10000"/>
                            </a:schemeClr>
                          </a:solidFill>
                        </a:rPr>
                        <a:t>Jaartal</a:t>
                      </a:r>
                    </a:p>
                  </a:txBody>
                  <a:tcPr/>
                </a:tc>
                <a:tc gridSpan="3">
                  <a:txBody>
                    <a:bodyPr/>
                    <a:lstStyle/>
                    <a:p>
                      <a:pPr algn="ctr"/>
                      <a:r>
                        <a:rPr lang="nl-BE" dirty="0">
                          <a:solidFill>
                            <a:schemeClr val="bg2">
                              <a:lumMod val="10000"/>
                            </a:schemeClr>
                          </a:solidFill>
                        </a:rPr>
                        <a:t>2040</a:t>
                      </a:r>
                    </a:p>
                  </a:txBody>
                  <a:tcPr/>
                </a:tc>
                <a:tc hMerge="1">
                  <a:txBody>
                    <a:bodyPr/>
                    <a:lstStyle/>
                    <a:p>
                      <a:endParaRPr lang="nl-BE" dirty="0">
                        <a:solidFill>
                          <a:schemeClr val="bg2">
                            <a:lumMod val="10000"/>
                          </a:schemeClr>
                        </a:solidFill>
                      </a:endParaRPr>
                    </a:p>
                  </a:txBody>
                  <a:tcPr/>
                </a:tc>
                <a:tc hMerge="1">
                  <a:txBody>
                    <a:bodyPr/>
                    <a:lstStyle/>
                    <a:p>
                      <a:endParaRPr lang="nl-BE" dirty="0">
                        <a:solidFill>
                          <a:schemeClr val="bg2">
                            <a:lumMod val="10000"/>
                          </a:schemeClr>
                        </a:solidFill>
                      </a:endParaRPr>
                    </a:p>
                  </a:txBody>
                  <a:tcPr/>
                </a:tc>
                <a:tc gridSpan="3">
                  <a:txBody>
                    <a:bodyPr/>
                    <a:lstStyle/>
                    <a:p>
                      <a:pPr algn="ctr"/>
                      <a:r>
                        <a:rPr lang="nl-BE" dirty="0">
                          <a:solidFill>
                            <a:schemeClr val="bg2">
                              <a:lumMod val="10000"/>
                            </a:schemeClr>
                          </a:solidFill>
                        </a:rPr>
                        <a:t>2050</a:t>
                      </a:r>
                    </a:p>
                  </a:txBody>
                  <a:tcPr/>
                </a:tc>
                <a:tc hMerge="1">
                  <a:txBody>
                    <a:bodyPr/>
                    <a:lstStyle/>
                    <a:p>
                      <a:endParaRPr lang="nl-BE" dirty="0">
                        <a:solidFill>
                          <a:schemeClr val="bg2">
                            <a:lumMod val="10000"/>
                          </a:schemeClr>
                        </a:solidFill>
                      </a:endParaRPr>
                    </a:p>
                  </a:txBody>
                  <a:tcPr/>
                </a:tc>
                <a:tc hMerge="1">
                  <a:txBody>
                    <a:bodyPr/>
                    <a:lstStyle/>
                    <a:p>
                      <a:endParaRPr lang="nl-BE" dirty="0">
                        <a:solidFill>
                          <a:schemeClr val="bg2">
                            <a:lumMod val="10000"/>
                          </a:schemeClr>
                        </a:solidFill>
                      </a:endParaRPr>
                    </a:p>
                  </a:txBody>
                  <a:tcPr/>
                </a:tc>
                <a:tc gridSpan="3">
                  <a:txBody>
                    <a:bodyPr/>
                    <a:lstStyle/>
                    <a:p>
                      <a:pPr algn="ctr"/>
                      <a:r>
                        <a:rPr lang="nl-BE" dirty="0">
                          <a:solidFill>
                            <a:schemeClr val="bg2">
                              <a:lumMod val="10000"/>
                            </a:schemeClr>
                          </a:solidFill>
                        </a:rPr>
                        <a:t>2070</a:t>
                      </a:r>
                    </a:p>
                  </a:txBody>
                  <a:tcPr/>
                </a:tc>
                <a:tc hMerge="1">
                  <a:txBody>
                    <a:bodyPr/>
                    <a:lstStyle/>
                    <a:p>
                      <a:endParaRPr lang="nl-BE" dirty="0">
                        <a:solidFill>
                          <a:schemeClr val="bg2">
                            <a:lumMod val="10000"/>
                          </a:schemeClr>
                        </a:solidFill>
                      </a:endParaRPr>
                    </a:p>
                  </a:txBody>
                  <a:tcPr/>
                </a:tc>
                <a:tc hMerge="1">
                  <a:txBody>
                    <a:bodyPr/>
                    <a:lstStyle/>
                    <a:p>
                      <a:endParaRPr lang="nl-BE" dirty="0">
                        <a:solidFill>
                          <a:schemeClr val="bg2">
                            <a:lumMod val="10000"/>
                          </a:schemeClr>
                        </a:solidFill>
                      </a:endParaRPr>
                    </a:p>
                  </a:txBody>
                  <a:tcPr/>
                </a:tc>
                <a:extLst>
                  <a:ext uri="{0D108BD9-81ED-4DB2-BD59-A6C34878D82A}">
                    <a16:rowId xmlns:a16="http://schemas.microsoft.com/office/drawing/2014/main" val="2159380896"/>
                  </a:ext>
                </a:extLst>
              </a:tr>
              <a:tr h="410424">
                <a:tc>
                  <a:txBody>
                    <a:bodyPr/>
                    <a:lstStyle/>
                    <a:p>
                      <a:r>
                        <a:rPr lang="nl-BE" b="1" dirty="0">
                          <a:solidFill>
                            <a:schemeClr val="bg2">
                              <a:lumMod val="10000"/>
                            </a:schemeClr>
                          </a:solidFill>
                        </a:rPr>
                        <a:t>Statuut</a:t>
                      </a:r>
                    </a:p>
                  </a:txBody>
                  <a:tcPr>
                    <a:solidFill>
                      <a:schemeClr val="accent1">
                        <a:lumMod val="60000"/>
                        <a:lumOff val="40000"/>
                      </a:schemeClr>
                    </a:solidFill>
                  </a:tcPr>
                </a:tc>
                <a:tc>
                  <a:txBody>
                    <a:bodyPr/>
                    <a:lstStyle/>
                    <a:p>
                      <a:r>
                        <a:rPr lang="nl-BE" b="1" dirty="0">
                          <a:solidFill>
                            <a:schemeClr val="bg2">
                              <a:lumMod val="10000"/>
                            </a:schemeClr>
                          </a:solidFill>
                        </a:rPr>
                        <a:t>WN</a:t>
                      </a:r>
                    </a:p>
                  </a:txBody>
                  <a:tcPr>
                    <a:solidFill>
                      <a:schemeClr val="accent1">
                        <a:lumMod val="60000"/>
                        <a:lumOff val="40000"/>
                      </a:schemeClr>
                    </a:solidFill>
                  </a:tcPr>
                </a:tc>
                <a:tc>
                  <a:txBody>
                    <a:bodyPr/>
                    <a:lstStyle/>
                    <a:p>
                      <a:r>
                        <a:rPr lang="nl-BE" b="1" dirty="0">
                          <a:solidFill>
                            <a:schemeClr val="bg2">
                              <a:lumMod val="10000"/>
                            </a:schemeClr>
                          </a:solidFill>
                        </a:rPr>
                        <a:t>Ambt</a:t>
                      </a:r>
                    </a:p>
                  </a:txBody>
                  <a:tcPr>
                    <a:solidFill>
                      <a:schemeClr val="accent1">
                        <a:lumMod val="60000"/>
                        <a:lumOff val="40000"/>
                      </a:schemeClr>
                    </a:solidFill>
                  </a:tcPr>
                </a:tc>
                <a:tc>
                  <a:txBody>
                    <a:bodyPr/>
                    <a:lstStyle/>
                    <a:p>
                      <a:r>
                        <a:rPr lang="nl-BE" b="1" dirty="0">
                          <a:solidFill>
                            <a:schemeClr val="bg2">
                              <a:lumMod val="10000"/>
                            </a:schemeClr>
                          </a:solidFill>
                        </a:rPr>
                        <a:t>Zelfst.</a:t>
                      </a:r>
                    </a:p>
                  </a:txBody>
                  <a:tcPr>
                    <a:solidFill>
                      <a:schemeClr val="accent1">
                        <a:lumMod val="60000"/>
                        <a:lumOff val="40000"/>
                      </a:schemeClr>
                    </a:solidFill>
                  </a:tcPr>
                </a:tc>
                <a:tc>
                  <a:txBody>
                    <a:bodyPr/>
                    <a:lstStyle/>
                    <a:p>
                      <a:r>
                        <a:rPr lang="nl-BE" b="1" dirty="0">
                          <a:solidFill>
                            <a:schemeClr val="bg2">
                              <a:lumMod val="10000"/>
                            </a:schemeClr>
                          </a:solidFill>
                        </a:rPr>
                        <a:t>WN</a:t>
                      </a:r>
                    </a:p>
                  </a:txBody>
                  <a:tcPr>
                    <a:solidFill>
                      <a:schemeClr val="accent1">
                        <a:lumMod val="60000"/>
                        <a:lumOff val="40000"/>
                      </a:schemeClr>
                    </a:solidFill>
                  </a:tcPr>
                </a:tc>
                <a:tc>
                  <a:txBody>
                    <a:bodyPr/>
                    <a:lstStyle/>
                    <a:p>
                      <a:r>
                        <a:rPr lang="nl-BE" b="1" dirty="0">
                          <a:solidFill>
                            <a:schemeClr val="bg2">
                              <a:lumMod val="10000"/>
                            </a:schemeClr>
                          </a:solidFill>
                        </a:rPr>
                        <a:t>Ambt</a:t>
                      </a:r>
                    </a:p>
                  </a:txBody>
                  <a:tcPr>
                    <a:solidFill>
                      <a:schemeClr val="accent1">
                        <a:lumMod val="60000"/>
                        <a:lumOff val="40000"/>
                      </a:schemeClr>
                    </a:solidFill>
                  </a:tcPr>
                </a:tc>
                <a:tc>
                  <a:txBody>
                    <a:bodyPr/>
                    <a:lstStyle/>
                    <a:p>
                      <a:r>
                        <a:rPr lang="nl-BE" b="1" dirty="0">
                          <a:solidFill>
                            <a:schemeClr val="bg2">
                              <a:lumMod val="10000"/>
                            </a:schemeClr>
                          </a:solidFill>
                        </a:rPr>
                        <a:t>Zelfst.</a:t>
                      </a:r>
                    </a:p>
                  </a:txBody>
                  <a:tcPr>
                    <a:solidFill>
                      <a:schemeClr val="accent1">
                        <a:lumMod val="60000"/>
                        <a:lumOff val="40000"/>
                      </a:schemeClr>
                    </a:solidFill>
                  </a:tcPr>
                </a:tc>
                <a:tc>
                  <a:txBody>
                    <a:bodyPr/>
                    <a:lstStyle/>
                    <a:p>
                      <a:r>
                        <a:rPr lang="nl-BE" b="1" dirty="0">
                          <a:solidFill>
                            <a:schemeClr val="bg2">
                              <a:lumMod val="10000"/>
                            </a:schemeClr>
                          </a:solidFill>
                        </a:rPr>
                        <a:t>WN</a:t>
                      </a:r>
                    </a:p>
                  </a:txBody>
                  <a:tcPr>
                    <a:solidFill>
                      <a:schemeClr val="accent1">
                        <a:lumMod val="60000"/>
                        <a:lumOff val="40000"/>
                      </a:schemeClr>
                    </a:solidFill>
                  </a:tcPr>
                </a:tc>
                <a:tc>
                  <a:txBody>
                    <a:bodyPr/>
                    <a:lstStyle/>
                    <a:p>
                      <a:r>
                        <a:rPr lang="nl-BE" b="1" dirty="0">
                          <a:solidFill>
                            <a:schemeClr val="bg2">
                              <a:lumMod val="10000"/>
                            </a:schemeClr>
                          </a:solidFill>
                        </a:rPr>
                        <a:t>Ambt</a:t>
                      </a:r>
                    </a:p>
                  </a:txBody>
                  <a:tcPr>
                    <a:solidFill>
                      <a:schemeClr val="accent1">
                        <a:lumMod val="60000"/>
                        <a:lumOff val="40000"/>
                      </a:schemeClr>
                    </a:solidFill>
                  </a:tcPr>
                </a:tc>
                <a:tc>
                  <a:txBody>
                    <a:bodyPr/>
                    <a:lstStyle/>
                    <a:p>
                      <a:r>
                        <a:rPr lang="nl-BE" b="1" dirty="0">
                          <a:solidFill>
                            <a:schemeClr val="bg2">
                              <a:lumMod val="10000"/>
                            </a:schemeClr>
                          </a:solidFill>
                        </a:rPr>
                        <a:t>Zelfst.</a:t>
                      </a:r>
                    </a:p>
                  </a:txBody>
                  <a:tcPr>
                    <a:solidFill>
                      <a:schemeClr val="accent1">
                        <a:lumMod val="60000"/>
                        <a:lumOff val="40000"/>
                      </a:schemeClr>
                    </a:solidFill>
                  </a:tcPr>
                </a:tc>
                <a:extLst>
                  <a:ext uri="{0D108BD9-81ED-4DB2-BD59-A6C34878D82A}">
                    <a16:rowId xmlns:a16="http://schemas.microsoft.com/office/drawing/2014/main" val="725642520"/>
                  </a:ext>
                </a:extLst>
              </a:tr>
              <a:tr h="468826">
                <a:tc>
                  <a:txBody>
                    <a:bodyPr/>
                    <a:lstStyle/>
                    <a:p>
                      <a:r>
                        <a:rPr lang="nl-BE" b="1" dirty="0">
                          <a:solidFill>
                            <a:schemeClr val="bg2">
                              <a:lumMod val="10000"/>
                            </a:schemeClr>
                          </a:solidFill>
                        </a:rPr>
                        <a:t>Totaal</a:t>
                      </a:r>
                    </a:p>
                  </a:txBody>
                  <a:tcPr>
                    <a:solidFill>
                      <a:schemeClr val="accent1">
                        <a:lumMod val="60000"/>
                        <a:lumOff val="40000"/>
                      </a:schemeClr>
                    </a:solidFill>
                  </a:tcPr>
                </a:tc>
                <a:tc>
                  <a:txBody>
                    <a:bodyPr/>
                    <a:lstStyle/>
                    <a:p>
                      <a:pPr algn="ctr">
                        <a:lnSpc>
                          <a:spcPct val="107000"/>
                        </a:lnSpc>
                        <a:spcAft>
                          <a:spcPts val="800"/>
                        </a:spcAft>
                        <a:buNone/>
                      </a:pPr>
                      <a:r>
                        <a:rPr lang="nl-BE" sz="1800" dirty="0">
                          <a:solidFill>
                            <a:schemeClr val="bg2">
                              <a:lumMod val="10000"/>
                            </a:schemeClr>
                          </a:solidFill>
                          <a:effectLst/>
                        </a:rPr>
                        <a:t>-7,6%</a:t>
                      </a:r>
                      <a:endParaRPr lang="nl-BE" sz="1800" dirty="0">
                        <a:solidFill>
                          <a:schemeClr val="bg2">
                            <a:lumMod val="10000"/>
                          </a:schemeClr>
                        </a:solidFill>
                        <a:effectLst/>
                        <a:latin typeface="Fira Sans" panose="020B0503050000020004" pitchFamily="34" charset="0"/>
                        <a:ea typeface="Calibri" panose="020F0502020204030204" pitchFamily="34" charset="0"/>
                        <a:cs typeface="Times New Roman" panose="02020603050405020304" pitchFamily="18" charset="0"/>
                      </a:endParaRPr>
                    </a:p>
                  </a:txBody>
                  <a:tcPr marL="114300" marR="76200" marT="76200" marB="66675"/>
                </a:tc>
                <a:tc>
                  <a:txBody>
                    <a:bodyPr/>
                    <a:lstStyle/>
                    <a:p>
                      <a:pPr algn="ctr">
                        <a:lnSpc>
                          <a:spcPct val="107000"/>
                        </a:lnSpc>
                        <a:spcAft>
                          <a:spcPts val="800"/>
                        </a:spcAft>
                        <a:buNone/>
                      </a:pPr>
                      <a:r>
                        <a:rPr lang="nl-BE" sz="1800" dirty="0">
                          <a:solidFill>
                            <a:schemeClr val="bg2">
                              <a:lumMod val="10000"/>
                            </a:schemeClr>
                          </a:solidFill>
                          <a:effectLst/>
                        </a:rPr>
                        <a:t>-4,6%</a:t>
                      </a:r>
                      <a:endParaRPr lang="nl-BE" sz="1800" dirty="0">
                        <a:solidFill>
                          <a:schemeClr val="bg2">
                            <a:lumMod val="10000"/>
                          </a:schemeClr>
                        </a:solidFill>
                        <a:effectLst/>
                        <a:latin typeface="Fira Sans" panose="020B0503050000020004" pitchFamily="34" charset="0"/>
                        <a:ea typeface="Calibri" panose="020F0502020204030204" pitchFamily="34" charset="0"/>
                        <a:cs typeface="Times New Roman" panose="02020603050405020304" pitchFamily="18" charset="0"/>
                      </a:endParaRPr>
                    </a:p>
                  </a:txBody>
                  <a:tcPr marL="114300" marR="76200" marT="76200" marB="66675"/>
                </a:tc>
                <a:tc>
                  <a:txBody>
                    <a:bodyPr/>
                    <a:lstStyle/>
                    <a:p>
                      <a:pPr algn="ctr">
                        <a:lnSpc>
                          <a:spcPct val="107000"/>
                        </a:lnSpc>
                        <a:spcAft>
                          <a:spcPts val="800"/>
                        </a:spcAft>
                        <a:buNone/>
                      </a:pPr>
                      <a:r>
                        <a:rPr lang="nl-BE" sz="1800" dirty="0">
                          <a:solidFill>
                            <a:schemeClr val="bg2">
                              <a:lumMod val="10000"/>
                            </a:schemeClr>
                          </a:solidFill>
                          <a:effectLst/>
                        </a:rPr>
                        <a:t>-3,1%</a:t>
                      </a:r>
                      <a:endParaRPr lang="nl-BE" sz="1800" dirty="0">
                        <a:solidFill>
                          <a:schemeClr val="bg2">
                            <a:lumMod val="10000"/>
                          </a:schemeClr>
                        </a:solidFill>
                        <a:effectLst/>
                        <a:latin typeface="Fira Sans" panose="020B0503050000020004" pitchFamily="34" charset="0"/>
                        <a:ea typeface="Calibri" panose="020F0502020204030204" pitchFamily="34" charset="0"/>
                        <a:cs typeface="Times New Roman" panose="02020603050405020304" pitchFamily="18" charset="0"/>
                      </a:endParaRPr>
                    </a:p>
                  </a:txBody>
                  <a:tcPr marL="114300" marR="76200" marT="76200" marB="66675"/>
                </a:tc>
                <a:tc>
                  <a:txBody>
                    <a:bodyPr/>
                    <a:lstStyle/>
                    <a:p>
                      <a:pPr algn="ctr">
                        <a:lnSpc>
                          <a:spcPct val="107000"/>
                        </a:lnSpc>
                        <a:spcAft>
                          <a:spcPts val="800"/>
                        </a:spcAft>
                        <a:buNone/>
                      </a:pPr>
                      <a:r>
                        <a:rPr lang="nl-BE" sz="1800" dirty="0">
                          <a:solidFill>
                            <a:schemeClr val="bg2">
                              <a:lumMod val="10000"/>
                            </a:schemeClr>
                          </a:solidFill>
                          <a:effectLst/>
                        </a:rPr>
                        <a:t>-8,3%</a:t>
                      </a:r>
                      <a:endParaRPr lang="nl-BE" sz="1800" dirty="0">
                        <a:solidFill>
                          <a:schemeClr val="bg2">
                            <a:lumMod val="10000"/>
                          </a:schemeClr>
                        </a:solidFill>
                        <a:effectLst/>
                        <a:latin typeface="Fira Sans" panose="020B0503050000020004" pitchFamily="34" charset="0"/>
                        <a:ea typeface="Calibri" panose="020F0502020204030204" pitchFamily="34" charset="0"/>
                        <a:cs typeface="Times New Roman" panose="02020603050405020304" pitchFamily="18" charset="0"/>
                      </a:endParaRPr>
                    </a:p>
                  </a:txBody>
                  <a:tcPr marL="114300" marR="76200" marT="76200" marB="66675"/>
                </a:tc>
                <a:tc>
                  <a:txBody>
                    <a:bodyPr/>
                    <a:lstStyle/>
                    <a:p>
                      <a:pPr algn="ctr">
                        <a:lnSpc>
                          <a:spcPct val="107000"/>
                        </a:lnSpc>
                        <a:spcAft>
                          <a:spcPts val="800"/>
                        </a:spcAft>
                        <a:buNone/>
                      </a:pPr>
                      <a:r>
                        <a:rPr lang="nl-BE" sz="1800" dirty="0">
                          <a:solidFill>
                            <a:schemeClr val="bg2">
                              <a:lumMod val="10000"/>
                            </a:schemeClr>
                          </a:solidFill>
                          <a:effectLst/>
                        </a:rPr>
                        <a:t>-8,3%</a:t>
                      </a:r>
                      <a:endParaRPr lang="nl-BE" sz="1800" dirty="0">
                        <a:solidFill>
                          <a:schemeClr val="bg2">
                            <a:lumMod val="10000"/>
                          </a:schemeClr>
                        </a:solidFill>
                        <a:effectLst/>
                        <a:latin typeface="Fira Sans" panose="020B0503050000020004" pitchFamily="34" charset="0"/>
                        <a:ea typeface="Calibri" panose="020F0502020204030204" pitchFamily="34" charset="0"/>
                        <a:cs typeface="Times New Roman" panose="02020603050405020304" pitchFamily="18" charset="0"/>
                      </a:endParaRPr>
                    </a:p>
                  </a:txBody>
                  <a:tcPr marL="114300" marR="76200" marT="76200" marB="66675"/>
                </a:tc>
                <a:tc>
                  <a:txBody>
                    <a:bodyPr/>
                    <a:lstStyle/>
                    <a:p>
                      <a:pPr algn="ctr">
                        <a:lnSpc>
                          <a:spcPct val="107000"/>
                        </a:lnSpc>
                        <a:spcAft>
                          <a:spcPts val="800"/>
                        </a:spcAft>
                        <a:buNone/>
                      </a:pPr>
                      <a:r>
                        <a:rPr lang="nl-BE" sz="1800" dirty="0">
                          <a:solidFill>
                            <a:schemeClr val="bg2">
                              <a:lumMod val="10000"/>
                            </a:schemeClr>
                          </a:solidFill>
                          <a:effectLst/>
                        </a:rPr>
                        <a:t>-3,3%</a:t>
                      </a:r>
                      <a:endParaRPr lang="nl-BE" sz="1800" dirty="0">
                        <a:solidFill>
                          <a:schemeClr val="bg2">
                            <a:lumMod val="10000"/>
                          </a:schemeClr>
                        </a:solidFill>
                        <a:effectLst/>
                        <a:latin typeface="Fira Sans" panose="020B0503050000020004" pitchFamily="34" charset="0"/>
                        <a:ea typeface="Calibri" panose="020F0502020204030204" pitchFamily="34" charset="0"/>
                        <a:cs typeface="Times New Roman" panose="02020603050405020304" pitchFamily="18" charset="0"/>
                      </a:endParaRPr>
                    </a:p>
                  </a:txBody>
                  <a:tcPr marL="114300" marR="76200" marT="76200" marB="66675"/>
                </a:tc>
                <a:tc>
                  <a:txBody>
                    <a:bodyPr/>
                    <a:lstStyle/>
                    <a:p>
                      <a:pPr algn="ctr">
                        <a:lnSpc>
                          <a:spcPct val="107000"/>
                        </a:lnSpc>
                        <a:spcAft>
                          <a:spcPts val="800"/>
                        </a:spcAft>
                        <a:buNone/>
                      </a:pPr>
                      <a:r>
                        <a:rPr lang="nl-BE" sz="1800" dirty="0">
                          <a:solidFill>
                            <a:schemeClr val="bg2">
                              <a:lumMod val="10000"/>
                            </a:schemeClr>
                          </a:solidFill>
                          <a:effectLst/>
                        </a:rPr>
                        <a:t>-9,1%</a:t>
                      </a:r>
                      <a:endParaRPr lang="nl-BE" sz="1800" dirty="0">
                        <a:solidFill>
                          <a:schemeClr val="bg2">
                            <a:lumMod val="10000"/>
                          </a:schemeClr>
                        </a:solidFill>
                        <a:effectLst/>
                        <a:latin typeface="Fira Sans" panose="020B0503050000020004" pitchFamily="34" charset="0"/>
                        <a:ea typeface="Calibri" panose="020F0502020204030204" pitchFamily="34" charset="0"/>
                        <a:cs typeface="Times New Roman" panose="02020603050405020304" pitchFamily="18" charset="0"/>
                      </a:endParaRPr>
                    </a:p>
                  </a:txBody>
                  <a:tcPr marL="114300" marR="76200" marT="76200" marB="66675"/>
                </a:tc>
                <a:tc>
                  <a:txBody>
                    <a:bodyPr/>
                    <a:lstStyle/>
                    <a:p>
                      <a:pPr algn="ctr">
                        <a:lnSpc>
                          <a:spcPct val="107000"/>
                        </a:lnSpc>
                        <a:spcAft>
                          <a:spcPts val="800"/>
                        </a:spcAft>
                        <a:buNone/>
                      </a:pPr>
                      <a:r>
                        <a:rPr lang="nl-BE" sz="1800" dirty="0">
                          <a:solidFill>
                            <a:schemeClr val="bg2">
                              <a:lumMod val="10000"/>
                            </a:schemeClr>
                          </a:solidFill>
                          <a:effectLst/>
                        </a:rPr>
                        <a:t>-11,8%</a:t>
                      </a:r>
                      <a:endParaRPr lang="nl-BE" sz="1800" dirty="0">
                        <a:solidFill>
                          <a:schemeClr val="bg2">
                            <a:lumMod val="10000"/>
                          </a:schemeClr>
                        </a:solidFill>
                        <a:effectLst/>
                        <a:latin typeface="Fira Sans" panose="020B0503050000020004" pitchFamily="34" charset="0"/>
                        <a:ea typeface="Calibri" panose="020F0502020204030204" pitchFamily="34" charset="0"/>
                        <a:cs typeface="Times New Roman" panose="02020603050405020304" pitchFamily="18" charset="0"/>
                      </a:endParaRPr>
                    </a:p>
                  </a:txBody>
                  <a:tcPr marL="114300" marR="76200" marT="76200" marB="66675"/>
                </a:tc>
                <a:tc>
                  <a:txBody>
                    <a:bodyPr/>
                    <a:lstStyle/>
                    <a:p>
                      <a:pPr algn="ctr">
                        <a:lnSpc>
                          <a:spcPct val="107000"/>
                        </a:lnSpc>
                        <a:spcAft>
                          <a:spcPts val="800"/>
                        </a:spcAft>
                        <a:buNone/>
                      </a:pPr>
                      <a:r>
                        <a:rPr lang="nl-BE" sz="1800" dirty="0">
                          <a:solidFill>
                            <a:schemeClr val="bg2">
                              <a:lumMod val="10000"/>
                            </a:schemeClr>
                          </a:solidFill>
                          <a:effectLst/>
                        </a:rPr>
                        <a:t>-3,3%</a:t>
                      </a:r>
                      <a:endParaRPr lang="nl-BE" sz="1800" dirty="0">
                        <a:solidFill>
                          <a:schemeClr val="bg2">
                            <a:lumMod val="10000"/>
                          </a:schemeClr>
                        </a:solidFill>
                        <a:effectLst/>
                        <a:latin typeface="Fira Sans" panose="020B0503050000020004" pitchFamily="34" charset="0"/>
                        <a:ea typeface="Calibri" panose="020F0502020204030204" pitchFamily="34" charset="0"/>
                        <a:cs typeface="Times New Roman" panose="02020603050405020304" pitchFamily="18" charset="0"/>
                      </a:endParaRPr>
                    </a:p>
                  </a:txBody>
                  <a:tcPr marL="114300" marR="76200" marT="76200" marB="66675"/>
                </a:tc>
                <a:extLst>
                  <a:ext uri="{0D108BD9-81ED-4DB2-BD59-A6C34878D82A}">
                    <a16:rowId xmlns:a16="http://schemas.microsoft.com/office/drawing/2014/main" val="3483713541"/>
                  </a:ext>
                </a:extLst>
              </a:tr>
              <a:tr h="468826">
                <a:tc>
                  <a:txBody>
                    <a:bodyPr/>
                    <a:lstStyle/>
                    <a:p>
                      <a:r>
                        <a:rPr lang="nl-BE" b="1" dirty="0">
                          <a:solidFill>
                            <a:schemeClr val="bg2">
                              <a:lumMod val="10000"/>
                            </a:schemeClr>
                          </a:solidFill>
                        </a:rPr>
                        <a:t>Mannen</a:t>
                      </a:r>
                    </a:p>
                  </a:txBody>
                  <a:tcPr>
                    <a:solidFill>
                      <a:schemeClr val="accent1">
                        <a:lumMod val="60000"/>
                        <a:lumOff val="40000"/>
                      </a:schemeClr>
                    </a:solidFill>
                  </a:tcPr>
                </a:tc>
                <a:tc>
                  <a:txBody>
                    <a:bodyPr/>
                    <a:lstStyle/>
                    <a:p>
                      <a:pPr algn="ctr">
                        <a:lnSpc>
                          <a:spcPct val="107000"/>
                        </a:lnSpc>
                        <a:spcAft>
                          <a:spcPts val="800"/>
                        </a:spcAft>
                        <a:buNone/>
                      </a:pPr>
                      <a:r>
                        <a:rPr lang="nl-BE" sz="1800" dirty="0">
                          <a:solidFill>
                            <a:schemeClr val="bg2">
                              <a:lumMod val="10000"/>
                            </a:schemeClr>
                          </a:solidFill>
                          <a:effectLst/>
                        </a:rPr>
                        <a:t>-6,9%</a:t>
                      </a:r>
                      <a:endParaRPr lang="nl-BE" sz="1800" dirty="0">
                        <a:solidFill>
                          <a:schemeClr val="bg2">
                            <a:lumMod val="10000"/>
                          </a:schemeClr>
                        </a:solidFill>
                        <a:effectLst/>
                        <a:latin typeface="Fira Sans" panose="020B0503050000020004" pitchFamily="34" charset="0"/>
                        <a:ea typeface="Calibri" panose="020F0502020204030204" pitchFamily="34" charset="0"/>
                        <a:cs typeface="Times New Roman" panose="02020603050405020304" pitchFamily="18" charset="0"/>
                      </a:endParaRPr>
                    </a:p>
                  </a:txBody>
                  <a:tcPr marL="114300" marR="76200" marT="76200" marB="66675"/>
                </a:tc>
                <a:tc>
                  <a:txBody>
                    <a:bodyPr/>
                    <a:lstStyle/>
                    <a:p>
                      <a:pPr algn="ctr">
                        <a:lnSpc>
                          <a:spcPct val="107000"/>
                        </a:lnSpc>
                        <a:spcAft>
                          <a:spcPts val="800"/>
                        </a:spcAft>
                        <a:buNone/>
                      </a:pPr>
                      <a:r>
                        <a:rPr lang="nl-BE" sz="1800" dirty="0">
                          <a:solidFill>
                            <a:schemeClr val="bg2">
                              <a:lumMod val="10000"/>
                            </a:schemeClr>
                          </a:solidFill>
                          <a:effectLst/>
                        </a:rPr>
                        <a:t>-4,9%</a:t>
                      </a:r>
                      <a:endParaRPr lang="nl-BE" sz="1800" dirty="0">
                        <a:solidFill>
                          <a:schemeClr val="bg2">
                            <a:lumMod val="10000"/>
                          </a:schemeClr>
                        </a:solidFill>
                        <a:effectLst/>
                        <a:latin typeface="Fira Sans" panose="020B0503050000020004" pitchFamily="34" charset="0"/>
                        <a:ea typeface="Calibri" panose="020F0502020204030204" pitchFamily="34" charset="0"/>
                        <a:cs typeface="Times New Roman" panose="02020603050405020304" pitchFamily="18" charset="0"/>
                      </a:endParaRPr>
                    </a:p>
                  </a:txBody>
                  <a:tcPr marL="114300" marR="76200" marT="76200" marB="66675"/>
                </a:tc>
                <a:tc>
                  <a:txBody>
                    <a:bodyPr/>
                    <a:lstStyle/>
                    <a:p>
                      <a:pPr algn="ctr">
                        <a:lnSpc>
                          <a:spcPct val="107000"/>
                        </a:lnSpc>
                        <a:spcAft>
                          <a:spcPts val="800"/>
                        </a:spcAft>
                        <a:buNone/>
                      </a:pPr>
                      <a:r>
                        <a:rPr lang="nl-BE" sz="1800" dirty="0">
                          <a:solidFill>
                            <a:schemeClr val="bg2">
                              <a:lumMod val="10000"/>
                            </a:schemeClr>
                          </a:solidFill>
                          <a:effectLst/>
                        </a:rPr>
                        <a:t>-2,3%</a:t>
                      </a:r>
                      <a:endParaRPr lang="nl-BE" sz="1800" dirty="0">
                        <a:solidFill>
                          <a:schemeClr val="bg2">
                            <a:lumMod val="10000"/>
                          </a:schemeClr>
                        </a:solidFill>
                        <a:effectLst/>
                        <a:latin typeface="Fira Sans" panose="020B0503050000020004" pitchFamily="34" charset="0"/>
                        <a:ea typeface="Calibri" panose="020F0502020204030204" pitchFamily="34" charset="0"/>
                        <a:cs typeface="Times New Roman" panose="02020603050405020304" pitchFamily="18" charset="0"/>
                      </a:endParaRPr>
                    </a:p>
                  </a:txBody>
                  <a:tcPr marL="114300" marR="76200" marT="76200" marB="66675"/>
                </a:tc>
                <a:tc>
                  <a:txBody>
                    <a:bodyPr/>
                    <a:lstStyle/>
                    <a:p>
                      <a:pPr algn="ctr">
                        <a:lnSpc>
                          <a:spcPct val="107000"/>
                        </a:lnSpc>
                        <a:spcAft>
                          <a:spcPts val="800"/>
                        </a:spcAft>
                        <a:buNone/>
                      </a:pPr>
                      <a:r>
                        <a:rPr lang="nl-BE" sz="1800" dirty="0">
                          <a:solidFill>
                            <a:schemeClr val="bg2">
                              <a:lumMod val="10000"/>
                            </a:schemeClr>
                          </a:solidFill>
                          <a:effectLst/>
                        </a:rPr>
                        <a:t>-7,9%</a:t>
                      </a:r>
                      <a:endParaRPr lang="nl-BE" sz="1800" dirty="0">
                        <a:solidFill>
                          <a:schemeClr val="bg2">
                            <a:lumMod val="10000"/>
                          </a:schemeClr>
                        </a:solidFill>
                        <a:effectLst/>
                        <a:latin typeface="Fira Sans" panose="020B0503050000020004" pitchFamily="34" charset="0"/>
                        <a:ea typeface="Calibri" panose="020F0502020204030204" pitchFamily="34" charset="0"/>
                        <a:cs typeface="Times New Roman" panose="02020603050405020304" pitchFamily="18" charset="0"/>
                      </a:endParaRPr>
                    </a:p>
                  </a:txBody>
                  <a:tcPr marL="114300" marR="76200" marT="76200" marB="66675"/>
                </a:tc>
                <a:tc>
                  <a:txBody>
                    <a:bodyPr/>
                    <a:lstStyle/>
                    <a:p>
                      <a:pPr algn="ctr">
                        <a:lnSpc>
                          <a:spcPct val="107000"/>
                        </a:lnSpc>
                        <a:spcAft>
                          <a:spcPts val="800"/>
                        </a:spcAft>
                        <a:buNone/>
                      </a:pPr>
                      <a:r>
                        <a:rPr lang="nl-BE" sz="1800" dirty="0">
                          <a:solidFill>
                            <a:schemeClr val="bg2">
                              <a:lumMod val="10000"/>
                            </a:schemeClr>
                          </a:solidFill>
                          <a:effectLst/>
                        </a:rPr>
                        <a:t>-9,4%</a:t>
                      </a:r>
                      <a:endParaRPr lang="nl-BE" sz="1800" dirty="0">
                        <a:solidFill>
                          <a:schemeClr val="bg2">
                            <a:lumMod val="10000"/>
                          </a:schemeClr>
                        </a:solidFill>
                        <a:effectLst/>
                        <a:latin typeface="Fira Sans" panose="020B0503050000020004" pitchFamily="34" charset="0"/>
                        <a:ea typeface="Calibri" panose="020F0502020204030204" pitchFamily="34" charset="0"/>
                        <a:cs typeface="Times New Roman" panose="02020603050405020304" pitchFamily="18" charset="0"/>
                      </a:endParaRPr>
                    </a:p>
                  </a:txBody>
                  <a:tcPr marL="114300" marR="76200" marT="76200" marB="66675"/>
                </a:tc>
                <a:tc>
                  <a:txBody>
                    <a:bodyPr/>
                    <a:lstStyle/>
                    <a:p>
                      <a:pPr algn="ctr">
                        <a:lnSpc>
                          <a:spcPct val="107000"/>
                        </a:lnSpc>
                        <a:spcAft>
                          <a:spcPts val="800"/>
                        </a:spcAft>
                        <a:buNone/>
                      </a:pPr>
                      <a:r>
                        <a:rPr lang="nl-BE" sz="1800" dirty="0">
                          <a:solidFill>
                            <a:schemeClr val="bg2">
                              <a:lumMod val="10000"/>
                            </a:schemeClr>
                          </a:solidFill>
                          <a:effectLst/>
                        </a:rPr>
                        <a:t>-2,5%</a:t>
                      </a:r>
                      <a:endParaRPr lang="nl-BE" sz="1800" dirty="0">
                        <a:solidFill>
                          <a:schemeClr val="bg2">
                            <a:lumMod val="10000"/>
                          </a:schemeClr>
                        </a:solidFill>
                        <a:effectLst/>
                        <a:latin typeface="Fira Sans" panose="020B0503050000020004" pitchFamily="34" charset="0"/>
                        <a:ea typeface="Calibri" panose="020F0502020204030204" pitchFamily="34" charset="0"/>
                        <a:cs typeface="Times New Roman" panose="02020603050405020304" pitchFamily="18" charset="0"/>
                      </a:endParaRPr>
                    </a:p>
                  </a:txBody>
                  <a:tcPr marL="114300" marR="76200" marT="76200" marB="66675"/>
                </a:tc>
                <a:tc>
                  <a:txBody>
                    <a:bodyPr/>
                    <a:lstStyle/>
                    <a:p>
                      <a:pPr algn="ctr">
                        <a:lnSpc>
                          <a:spcPct val="107000"/>
                        </a:lnSpc>
                        <a:spcAft>
                          <a:spcPts val="800"/>
                        </a:spcAft>
                        <a:buNone/>
                      </a:pPr>
                      <a:r>
                        <a:rPr lang="nl-BE" sz="1800" dirty="0">
                          <a:solidFill>
                            <a:schemeClr val="bg2">
                              <a:lumMod val="10000"/>
                            </a:schemeClr>
                          </a:solidFill>
                          <a:effectLst/>
                        </a:rPr>
                        <a:t>-9,1%</a:t>
                      </a:r>
                      <a:endParaRPr lang="nl-BE" sz="1800" dirty="0">
                        <a:solidFill>
                          <a:schemeClr val="bg2">
                            <a:lumMod val="10000"/>
                          </a:schemeClr>
                        </a:solidFill>
                        <a:effectLst/>
                        <a:latin typeface="Fira Sans" panose="020B0503050000020004" pitchFamily="34" charset="0"/>
                        <a:ea typeface="Calibri" panose="020F0502020204030204" pitchFamily="34" charset="0"/>
                        <a:cs typeface="Times New Roman" panose="02020603050405020304" pitchFamily="18" charset="0"/>
                      </a:endParaRPr>
                    </a:p>
                  </a:txBody>
                  <a:tcPr marL="114300" marR="76200" marT="76200" marB="66675"/>
                </a:tc>
                <a:tc>
                  <a:txBody>
                    <a:bodyPr/>
                    <a:lstStyle/>
                    <a:p>
                      <a:pPr algn="ctr">
                        <a:lnSpc>
                          <a:spcPct val="107000"/>
                        </a:lnSpc>
                        <a:spcAft>
                          <a:spcPts val="800"/>
                        </a:spcAft>
                        <a:buNone/>
                      </a:pPr>
                      <a:r>
                        <a:rPr lang="nl-BE" sz="1800" dirty="0">
                          <a:solidFill>
                            <a:schemeClr val="bg2">
                              <a:lumMod val="10000"/>
                            </a:schemeClr>
                          </a:solidFill>
                          <a:effectLst/>
                        </a:rPr>
                        <a:t>-13,0%</a:t>
                      </a:r>
                      <a:endParaRPr lang="nl-BE" sz="1800" dirty="0">
                        <a:solidFill>
                          <a:schemeClr val="bg2">
                            <a:lumMod val="10000"/>
                          </a:schemeClr>
                        </a:solidFill>
                        <a:effectLst/>
                        <a:latin typeface="Fira Sans" panose="020B0503050000020004" pitchFamily="34" charset="0"/>
                        <a:ea typeface="Calibri" panose="020F0502020204030204" pitchFamily="34" charset="0"/>
                        <a:cs typeface="Times New Roman" panose="02020603050405020304" pitchFamily="18" charset="0"/>
                      </a:endParaRPr>
                    </a:p>
                  </a:txBody>
                  <a:tcPr marL="114300" marR="76200" marT="76200" marB="66675"/>
                </a:tc>
                <a:tc>
                  <a:txBody>
                    <a:bodyPr/>
                    <a:lstStyle/>
                    <a:p>
                      <a:pPr algn="ctr">
                        <a:lnSpc>
                          <a:spcPct val="107000"/>
                        </a:lnSpc>
                        <a:spcAft>
                          <a:spcPts val="800"/>
                        </a:spcAft>
                        <a:buNone/>
                      </a:pPr>
                      <a:r>
                        <a:rPr lang="nl-BE" sz="1800" dirty="0">
                          <a:solidFill>
                            <a:schemeClr val="bg2">
                              <a:lumMod val="10000"/>
                            </a:schemeClr>
                          </a:solidFill>
                          <a:effectLst/>
                        </a:rPr>
                        <a:t>-2,6%</a:t>
                      </a:r>
                      <a:endParaRPr lang="nl-BE" sz="1800" dirty="0">
                        <a:solidFill>
                          <a:schemeClr val="bg2">
                            <a:lumMod val="10000"/>
                          </a:schemeClr>
                        </a:solidFill>
                        <a:effectLst/>
                        <a:latin typeface="Fira Sans" panose="020B0503050000020004" pitchFamily="34" charset="0"/>
                        <a:ea typeface="Calibri" panose="020F0502020204030204" pitchFamily="34" charset="0"/>
                        <a:cs typeface="Times New Roman" panose="02020603050405020304" pitchFamily="18" charset="0"/>
                      </a:endParaRPr>
                    </a:p>
                  </a:txBody>
                  <a:tcPr marL="114300" marR="76200" marT="76200" marB="66675"/>
                </a:tc>
                <a:extLst>
                  <a:ext uri="{0D108BD9-81ED-4DB2-BD59-A6C34878D82A}">
                    <a16:rowId xmlns:a16="http://schemas.microsoft.com/office/drawing/2014/main" val="2241022311"/>
                  </a:ext>
                </a:extLst>
              </a:tr>
              <a:tr h="468826">
                <a:tc>
                  <a:txBody>
                    <a:bodyPr/>
                    <a:lstStyle/>
                    <a:p>
                      <a:r>
                        <a:rPr lang="nl-BE" b="1" dirty="0">
                          <a:solidFill>
                            <a:schemeClr val="bg2">
                              <a:lumMod val="10000"/>
                            </a:schemeClr>
                          </a:solidFill>
                        </a:rPr>
                        <a:t>Vrouwen</a:t>
                      </a:r>
                    </a:p>
                  </a:txBody>
                  <a:tcPr>
                    <a:solidFill>
                      <a:schemeClr val="accent1">
                        <a:lumMod val="60000"/>
                        <a:lumOff val="40000"/>
                      </a:schemeClr>
                    </a:solidFill>
                  </a:tcPr>
                </a:tc>
                <a:tc>
                  <a:txBody>
                    <a:bodyPr/>
                    <a:lstStyle/>
                    <a:p>
                      <a:pPr algn="ctr">
                        <a:lnSpc>
                          <a:spcPct val="107000"/>
                        </a:lnSpc>
                        <a:spcAft>
                          <a:spcPts val="800"/>
                        </a:spcAft>
                        <a:buNone/>
                      </a:pPr>
                      <a:r>
                        <a:rPr lang="nl-BE" sz="1800" dirty="0">
                          <a:solidFill>
                            <a:schemeClr val="bg2">
                              <a:lumMod val="10000"/>
                            </a:schemeClr>
                          </a:solidFill>
                          <a:effectLst/>
                        </a:rPr>
                        <a:t>-8,5%</a:t>
                      </a:r>
                      <a:endParaRPr lang="nl-BE" sz="1800" dirty="0">
                        <a:solidFill>
                          <a:schemeClr val="bg2">
                            <a:lumMod val="10000"/>
                          </a:schemeClr>
                        </a:solidFill>
                        <a:effectLst/>
                        <a:latin typeface="Fira Sans" panose="020B0503050000020004" pitchFamily="34" charset="0"/>
                        <a:ea typeface="Calibri" panose="020F0502020204030204" pitchFamily="34" charset="0"/>
                        <a:cs typeface="Times New Roman" panose="02020603050405020304" pitchFamily="18" charset="0"/>
                      </a:endParaRPr>
                    </a:p>
                  </a:txBody>
                  <a:tcPr marL="114300" marR="76200" marT="76200" marB="66675"/>
                </a:tc>
                <a:tc>
                  <a:txBody>
                    <a:bodyPr/>
                    <a:lstStyle/>
                    <a:p>
                      <a:pPr algn="ctr">
                        <a:lnSpc>
                          <a:spcPct val="107000"/>
                        </a:lnSpc>
                        <a:spcAft>
                          <a:spcPts val="800"/>
                        </a:spcAft>
                        <a:buNone/>
                      </a:pPr>
                      <a:r>
                        <a:rPr lang="nl-BE" sz="1800" dirty="0">
                          <a:solidFill>
                            <a:schemeClr val="bg2">
                              <a:lumMod val="10000"/>
                            </a:schemeClr>
                          </a:solidFill>
                          <a:effectLst/>
                        </a:rPr>
                        <a:t>-4,6%</a:t>
                      </a:r>
                      <a:endParaRPr lang="nl-BE" sz="1800" dirty="0">
                        <a:solidFill>
                          <a:schemeClr val="bg2">
                            <a:lumMod val="10000"/>
                          </a:schemeClr>
                        </a:solidFill>
                        <a:effectLst/>
                        <a:latin typeface="Fira Sans" panose="020B0503050000020004" pitchFamily="34" charset="0"/>
                        <a:ea typeface="Calibri" panose="020F0502020204030204" pitchFamily="34" charset="0"/>
                        <a:cs typeface="Times New Roman" panose="02020603050405020304" pitchFamily="18" charset="0"/>
                      </a:endParaRPr>
                    </a:p>
                  </a:txBody>
                  <a:tcPr marL="114300" marR="76200" marT="76200" marB="57150"/>
                </a:tc>
                <a:tc>
                  <a:txBody>
                    <a:bodyPr/>
                    <a:lstStyle/>
                    <a:p>
                      <a:pPr algn="ctr">
                        <a:lnSpc>
                          <a:spcPct val="107000"/>
                        </a:lnSpc>
                        <a:spcAft>
                          <a:spcPts val="800"/>
                        </a:spcAft>
                        <a:buNone/>
                      </a:pPr>
                      <a:r>
                        <a:rPr lang="nl-BE" sz="1800" dirty="0">
                          <a:solidFill>
                            <a:schemeClr val="bg2">
                              <a:lumMod val="10000"/>
                            </a:schemeClr>
                          </a:solidFill>
                          <a:effectLst/>
                        </a:rPr>
                        <a:t>-3,8%</a:t>
                      </a:r>
                      <a:endParaRPr lang="nl-BE" sz="1800" dirty="0">
                        <a:solidFill>
                          <a:schemeClr val="bg2">
                            <a:lumMod val="10000"/>
                          </a:schemeClr>
                        </a:solidFill>
                        <a:effectLst/>
                        <a:latin typeface="Fira Sans" panose="020B0503050000020004" pitchFamily="34" charset="0"/>
                        <a:ea typeface="Calibri" panose="020F0502020204030204" pitchFamily="34" charset="0"/>
                        <a:cs typeface="Times New Roman" panose="02020603050405020304" pitchFamily="18" charset="0"/>
                      </a:endParaRPr>
                    </a:p>
                  </a:txBody>
                  <a:tcPr marL="114300" marR="76200" marT="76200" marB="66675"/>
                </a:tc>
                <a:tc>
                  <a:txBody>
                    <a:bodyPr/>
                    <a:lstStyle/>
                    <a:p>
                      <a:pPr algn="ctr">
                        <a:lnSpc>
                          <a:spcPct val="107000"/>
                        </a:lnSpc>
                        <a:spcAft>
                          <a:spcPts val="800"/>
                        </a:spcAft>
                        <a:buNone/>
                      </a:pPr>
                      <a:r>
                        <a:rPr lang="nl-BE" sz="1800" dirty="0">
                          <a:solidFill>
                            <a:schemeClr val="bg2">
                              <a:lumMod val="10000"/>
                            </a:schemeClr>
                          </a:solidFill>
                          <a:effectLst/>
                        </a:rPr>
                        <a:t>-8,8%</a:t>
                      </a:r>
                      <a:endParaRPr lang="nl-BE" sz="1800" dirty="0">
                        <a:solidFill>
                          <a:schemeClr val="bg2">
                            <a:lumMod val="10000"/>
                          </a:schemeClr>
                        </a:solidFill>
                        <a:effectLst/>
                        <a:latin typeface="Fira Sans" panose="020B0503050000020004" pitchFamily="34" charset="0"/>
                        <a:ea typeface="Calibri" panose="020F0502020204030204" pitchFamily="34" charset="0"/>
                        <a:cs typeface="Times New Roman" panose="02020603050405020304" pitchFamily="18" charset="0"/>
                      </a:endParaRPr>
                    </a:p>
                  </a:txBody>
                  <a:tcPr marL="114300" marR="76200" marT="76200" marB="66675"/>
                </a:tc>
                <a:tc>
                  <a:txBody>
                    <a:bodyPr/>
                    <a:lstStyle/>
                    <a:p>
                      <a:pPr algn="ctr">
                        <a:lnSpc>
                          <a:spcPct val="107000"/>
                        </a:lnSpc>
                        <a:spcAft>
                          <a:spcPts val="800"/>
                        </a:spcAft>
                        <a:buNone/>
                      </a:pPr>
                      <a:r>
                        <a:rPr lang="nl-BE" sz="1800" dirty="0">
                          <a:solidFill>
                            <a:schemeClr val="bg2">
                              <a:lumMod val="10000"/>
                            </a:schemeClr>
                          </a:solidFill>
                          <a:effectLst/>
                        </a:rPr>
                        <a:t>-7,6%</a:t>
                      </a:r>
                      <a:endParaRPr lang="nl-BE" sz="1800" dirty="0">
                        <a:solidFill>
                          <a:schemeClr val="bg2">
                            <a:lumMod val="10000"/>
                          </a:schemeClr>
                        </a:solidFill>
                        <a:effectLst/>
                        <a:latin typeface="Fira Sans" panose="020B0503050000020004" pitchFamily="34" charset="0"/>
                        <a:ea typeface="Calibri" panose="020F0502020204030204" pitchFamily="34" charset="0"/>
                        <a:cs typeface="Times New Roman" panose="02020603050405020304" pitchFamily="18" charset="0"/>
                      </a:endParaRPr>
                    </a:p>
                  </a:txBody>
                  <a:tcPr marL="114300" marR="76200" marT="76200" marB="57150"/>
                </a:tc>
                <a:tc>
                  <a:txBody>
                    <a:bodyPr/>
                    <a:lstStyle/>
                    <a:p>
                      <a:pPr algn="ctr">
                        <a:lnSpc>
                          <a:spcPct val="107000"/>
                        </a:lnSpc>
                        <a:spcAft>
                          <a:spcPts val="800"/>
                        </a:spcAft>
                        <a:buNone/>
                      </a:pPr>
                      <a:r>
                        <a:rPr lang="nl-BE" sz="1800" dirty="0">
                          <a:solidFill>
                            <a:schemeClr val="bg2">
                              <a:lumMod val="10000"/>
                            </a:schemeClr>
                          </a:solidFill>
                          <a:effectLst/>
                        </a:rPr>
                        <a:t>-4,0%</a:t>
                      </a:r>
                      <a:endParaRPr lang="nl-BE" sz="1800" dirty="0">
                        <a:solidFill>
                          <a:schemeClr val="bg2">
                            <a:lumMod val="10000"/>
                          </a:schemeClr>
                        </a:solidFill>
                        <a:effectLst/>
                        <a:latin typeface="Fira Sans" panose="020B0503050000020004" pitchFamily="34" charset="0"/>
                        <a:ea typeface="Calibri" panose="020F0502020204030204" pitchFamily="34" charset="0"/>
                        <a:cs typeface="Times New Roman" panose="02020603050405020304" pitchFamily="18" charset="0"/>
                      </a:endParaRPr>
                    </a:p>
                  </a:txBody>
                  <a:tcPr marL="114300" marR="76200" marT="76200" marB="66675"/>
                </a:tc>
                <a:tc>
                  <a:txBody>
                    <a:bodyPr/>
                    <a:lstStyle/>
                    <a:p>
                      <a:pPr algn="ctr">
                        <a:lnSpc>
                          <a:spcPct val="107000"/>
                        </a:lnSpc>
                        <a:spcAft>
                          <a:spcPts val="800"/>
                        </a:spcAft>
                        <a:buNone/>
                      </a:pPr>
                      <a:r>
                        <a:rPr lang="nl-BE" sz="1800" dirty="0">
                          <a:solidFill>
                            <a:schemeClr val="bg2">
                              <a:lumMod val="10000"/>
                            </a:schemeClr>
                          </a:solidFill>
                          <a:effectLst/>
                        </a:rPr>
                        <a:t>-9,0%</a:t>
                      </a:r>
                      <a:endParaRPr lang="nl-BE" sz="1800" dirty="0">
                        <a:solidFill>
                          <a:schemeClr val="bg2">
                            <a:lumMod val="10000"/>
                          </a:schemeClr>
                        </a:solidFill>
                        <a:effectLst/>
                        <a:latin typeface="Fira Sans" panose="020B0503050000020004" pitchFamily="34" charset="0"/>
                        <a:ea typeface="Calibri" panose="020F0502020204030204" pitchFamily="34" charset="0"/>
                        <a:cs typeface="Times New Roman" panose="02020603050405020304" pitchFamily="18" charset="0"/>
                      </a:endParaRPr>
                    </a:p>
                  </a:txBody>
                  <a:tcPr marL="114300" marR="76200" marT="76200" marB="66675"/>
                </a:tc>
                <a:tc>
                  <a:txBody>
                    <a:bodyPr/>
                    <a:lstStyle/>
                    <a:p>
                      <a:pPr algn="ctr">
                        <a:lnSpc>
                          <a:spcPct val="107000"/>
                        </a:lnSpc>
                        <a:spcAft>
                          <a:spcPts val="800"/>
                        </a:spcAft>
                        <a:buNone/>
                      </a:pPr>
                      <a:r>
                        <a:rPr lang="nl-BE" sz="1800" dirty="0">
                          <a:solidFill>
                            <a:schemeClr val="bg2">
                              <a:lumMod val="10000"/>
                            </a:schemeClr>
                          </a:solidFill>
                          <a:effectLst/>
                        </a:rPr>
                        <a:t>-11,1%</a:t>
                      </a:r>
                      <a:endParaRPr lang="nl-BE" sz="1800" dirty="0">
                        <a:solidFill>
                          <a:schemeClr val="bg2">
                            <a:lumMod val="10000"/>
                          </a:schemeClr>
                        </a:solidFill>
                        <a:effectLst/>
                        <a:latin typeface="Fira Sans" panose="020B0503050000020004" pitchFamily="34" charset="0"/>
                        <a:ea typeface="Calibri" panose="020F0502020204030204" pitchFamily="34" charset="0"/>
                        <a:cs typeface="Times New Roman" panose="02020603050405020304" pitchFamily="18" charset="0"/>
                      </a:endParaRPr>
                    </a:p>
                  </a:txBody>
                  <a:tcPr marL="114300" marR="76200" marT="76200" marB="57150"/>
                </a:tc>
                <a:tc>
                  <a:txBody>
                    <a:bodyPr/>
                    <a:lstStyle/>
                    <a:p>
                      <a:pPr algn="ctr">
                        <a:lnSpc>
                          <a:spcPct val="107000"/>
                        </a:lnSpc>
                        <a:spcAft>
                          <a:spcPts val="800"/>
                        </a:spcAft>
                        <a:buNone/>
                      </a:pPr>
                      <a:r>
                        <a:rPr lang="nl-BE" sz="1800" dirty="0">
                          <a:solidFill>
                            <a:schemeClr val="bg2">
                              <a:lumMod val="10000"/>
                            </a:schemeClr>
                          </a:solidFill>
                          <a:effectLst/>
                        </a:rPr>
                        <a:t>-4,0%</a:t>
                      </a:r>
                      <a:endParaRPr lang="nl-BE" sz="1800" dirty="0">
                        <a:solidFill>
                          <a:schemeClr val="bg2">
                            <a:lumMod val="10000"/>
                          </a:schemeClr>
                        </a:solidFill>
                        <a:effectLst/>
                        <a:latin typeface="Fira Sans" panose="020B0503050000020004" pitchFamily="34" charset="0"/>
                        <a:ea typeface="Calibri" panose="020F0502020204030204" pitchFamily="34" charset="0"/>
                        <a:cs typeface="Times New Roman" panose="02020603050405020304" pitchFamily="18" charset="0"/>
                      </a:endParaRPr>
                    </a:p>
                  </a:txBody>
                  <a:tcPr marL="114300" marR="76200" marT="76200" marB="66675"/>
                </a:tc>
                <a:extLst>
                  <a:ext uri="{0D108BD9-81ED-4DB2-BD59-A6C34878D82A}">
                    <a16:rowId xmlns:a16="http://schemas.microsoft.com/office/drawing/2014/main" val="1166786526"/>
                  </a:ext>
                </a:extLst>
              </a:tr>
            </a:tbl>
          </a:graphicData>
        </a:graphic>
      </p:graphicFrame>
      <p:sp>
        <p:nvSpPr>
          <p:cNvPr id="9" name="Tekstvak 8">
            <a:extLst>
              <a:ext uri="{FF2B5EF4-FFF2-40B4-BE49-F238E27FC236}">
                <a16:creationId xmlns:a16="http://schemas.microsoft.com/office/drawing/2014/main" id="{5F18E4BE-5CD1-8957-111E-05DC96493A66}"/>
              </a:ext>
            </a:extLst>
          </p:cNvPr>
          <p:cNvSpPr txBox="1"/>
          <p:nvPr/>
        </p:nvSpPr>
        <p:spPr>
          <a:xfrm>
            <a:off x="1123848" y="2154195"/>
            <a:ext cx="7743464" cy="2215991"/>
          </a:xfrm>
          <a:prstGeom prst="rect">
            <a:avLst/>
          </a:prstGeom>
          <a:noFill/>
        </p:spPr>
        <p:txBody>
          <a:bodyPr wrap="square" rtlCol="0">
            <a:spAutoFit/>
          </a:bodyPr>
          <a:lstStyle/>
          <a:p>
            <a:pPr marL="285750" indent="-285750">
              <a:buFont typeface="Wingdings" panose="05000000000000000000" pitchFamily="2" charset="2"/>
              <a:buChar char="Ø"/>
            </a:pPr>
            <a:r>
              <a:rPr lang="nl-BE" sz="2300" dirty="0">
                <a:solidFill>
                  <a:schemeClr val="accent2"/>
                </a:solidFill>
                <a:latin typeface="Fira Sans" panose="020B0503050000020004" pitchFamily="34" charset="0"/>
              </a:rPr>
              <a:t>Vervangingsratio = verhouding tussen gemiddeld pensioen van nieuwe gepensioneerden en het laatste gemiddelde beroepsinkomen</a:t>
            </a:r>
          </a:p>
          <a:p>
            <a:pPr marL="285750" indent="-285750">
              <a:buFont typeface="Wingdings" panose="05000000000000000000" pitchFamily="2" charset="2"/>
              <a:buChar char="Ø"/>
            </a:pPr>
            <a:r>
              <a:rPr lang="nl-BE" sz="2300" dirty="0">
                <a:solidFill>
                  <a:schemeClr val="accent2"/>
                </a:solidFill>
                <a:latin typeface="Fira Sans" panose="020B0503050000020004" pitchFamily="34" charset="0"/>
              </a:rPr>
              <a:t>Rapport vergrijzingscommissie 07/2025 geeft zicht op evolutie vervangingsratio:</a:t>
            </a:r>
          </a:p>
          <a:p>
            <a:pPr marL="285750" indent="-285750">
              <a:buFont typeface="Wingdings" panose="05000000000000000000" pitchFamily="2" charset="2"/>
              <a:buChar char="Ø"/>
            </a:pPr>
            <a:endParaRPr lang="nl-BE" sz="2300" dirty="0">
              <a:solidFill>
                <a:schemeClr val="accent2"/>
              </a:solidFill>
              <a:latin typeface="Fira Sans" panose="020B0503050000020004" pitchFamily="34" charset="0"/>
            </a:endParaRPr>
          </a:p>
        </p:txBody>
      </p:sp>
      <p:pic>
        <p:nvPicPr>
          <p:cNvPr id="4" name="Afbeelding 3">
            <a:extLst>
              <a:ext uri="{FF2B5EF4-FFF2-40B4-BE49-F238E27FC236}">
                <a16:creationId xmlns:a16="http://schemas.microsoft.com/office/drawing/2014/main" id="{D1DCB12D-0304-24E0-6C02-310B311DF11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49970" y="140380"/>
            <a:ext cx="816053" cy="816053"/>
          </a:xfrm>
          <a:prstGeom prst="rect">
            <a:avLst/>
          </a:prstGeom>
        </p:spPr>
      </p:pic>
    </p:spTree>
    <p:extLst>
      <p:ext uri="{BB962C8B-B14F-4D97-AF65-F5344CB8AC3E}">
        <p14:creationId xmlns:p14="http://schemas.microsoft.com/office/powerpoint/2010/main" val="685352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2CB44-4CAF-D9C2-CB1D-50533D38A5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B155B6-C748-50C6-FCCC-97B9AFB66B27}"/>
              </a:ext>
            </a:extLst>
          </p:cNvPr>
          <p:cNvSpPr>
            <a:spLocks noGrp="1"/>
          </p:cNvSpPr>
          <p:nvPr>
            <p:ph type="title"/>
          </p:nvPr>
        </p:nvSpPr>
        <p:spPr>
          <a:xfrm>
            <a:off x="2372436" y="802955"/>
            <a:ext cx="8699645" cy="1454051"/>
          </a:xfrm>
        </p:spPr>
        <p:txBody>
          <a:bodyPr>
            <a:normAutofit/>
          </a:bodyPr>
          <a:lstStyle/>
          <a:p>
            <a:r>
              <a:rPr lang="nl-BE" sz="3600" dirty="0"/>
              <a:t>Impact ingrepen in pensioenen</a:t>
            </a:r>
          </a:p>
        </p:txBody>
      </p:sp>
      <p:sp>
        <p:nvSpPr>
          <p:cNvPr id="3" name="Content Placeholder 2">
            <a:extLst>
              <a:ext uri="{FF2B5EF4-FFF2-40B4-BE49-F238E27FC236}">
                <a16:creationId xmlns:a16="http://schemas.microsoft.com/office/drawing/2014/main" id="{A99E7E7F-BF24-E210-F4B6-C48F9CDA90DA}"/>
              </a:ext>
            </a:extLst>
          </p:cNvPr>
          <p:cNvSpPr>
            <a:spLocks noGrp="1"/>
          </p:cNvSpPr>
          <p:nvPr>
            <p:ph idx="1"/>
          </p:nvPr>
        </p:nvSpPr>
        <p:spPr>
          <a:xfrm>
            <a:off x="6090574" y="2421682"/>
            <a:ext cx="4977578" cy="4335957"/>
          </a:xfrm>
        </p:spPr>
        <p:txBody>
          <a:bodyPr anchor="ctr">
            <a:normAutofit/>
          </a:bodyPr>
          <a:lstStyle/>
          <a:p>
            <a:endParaRPr lang="nl-BE" sz="1600" dirty="0"/>
          </a:p>
          <a:p>
            <a:endParaRPr lang="nl-BE" sz="1100" dirty="0">
              <a:solidFill>
                <a:schemeClr val="tx2"/>
              </a:solidFill>
            </a:endParaRPr>
          </a:p>
        </p:txBody>
      </p:sp>
      <p:pic>
        <p:nvPicPr>
          <p:cNvPr id="4" name="Tijdelijke aanduiding voor inhoud 4">
            <a:extLst>
              <a:ext uri="{FF2B5EF4-FFF2-40B4-BE49-F238E27FC236}">
                <a16:creationId xmlns:a16="http://schemas.microsoft.com/office/drawing/2014/main" id="{7C65771B-8E1D-3A02-FAAA-9C3046A4E758}"/>
              </a:ext>
            </a:extLst>
          </p:cNvPr>
          <p:cNvPicPr>
            <a:picLocks noChangeAspect="1"/>
          </p:cNvPicPr>
          <p:nvPr/>
        </p:nvPicPr>
        <p:blipFill>
          <a:blip r:embed="rId3"/>
          <a:stretch>
            <a:fillRect/>
          </a:stretch>
        </p:blipFill>
        <p:spPr>
          <a:xfrm>
            <a:off x="2372436" y="2421682"/>
            <a:ext cx="7436276" cy="2478759"/>
          </a:xfrm>
          <a:prstGeom prst="rect">
            <a:avLst/>
          </a:prstGeom>
        </p:spPr>
      </p:pic>
      <p:pic>
        <p:nvPicPr>
          <p:cNvPr id="5" name="Afbeelding 4">
            <a:extLst>
              <a:ext uri="{FF2B5EF4-FFF2-40B4-BE49-F238E27FC236}">
                <a16:creationId xmlns:a16="http://schemas.microsoft.com/office/drawing/2014/main" id="{26FB6E43-EB73-3278-BCBF-64C308BD3E2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205015" y="133692"/>
            <a:ext cx="816053" cy="816053"/>
          </a:xfrm>
          <a:prstGeom prst="rect">
            <a:avLst/>
          </a:prstGeom>
        </p:spPr>
      </p:pic>
    </p:spTree>
    <p:extLst>
      <p:ext uri="{BB962C8B-B14F-4D97-AF65-F5344CB8AC3E}">
        <p14:creationId xmlns:p14="http://schemas.microsoft.com/office/powerpoint/2010/main" val="112636024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E4551-6CB9-85A0-6775-6668295D10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3A61BB-1516-3C21-DB94-D4C396B2E80D}"/>
              </a:ext>
            </a:extLst>
          </p:cNvPr>
          <p:cNvSpPr>
            <a:spLocks noGrp="1"/>
          </p:cNvSpPr>
          <p:nvPr>
            <p:ph type="title"/>
          </p:nvPr>
        </p:nvSpPr>
        <p:spPr>
          <a:xfrm>
            <a:off x="6094105" y="802955"/>
            <a:ext cx="4977976" cy="1454051"/>
          </a:xfrm>
        </p:spPr>
        <p:txBody>
          <a:bodyPr>
            <a:normAutofit/>
          </a:bodyPr>
          <a:lstStyle/>
          <a:p>
            <a:r>
              <a:rPr lang="nl-BE" sz="3600" dirty="0"/>
              <a:t>Impact ingrepen in pensioenen</a:t>
            </a:r>
          </a:p>
        </p:txBody>
      </p:sp>
      <p:pic>
        <p:nvPicPr>
          <p:cNvPr id="7" name="Graphic 6" descr="Piggy Bank">
            <a:extLst>
              <a:ext uri="{FF2B5EF4-FFF2-40B4-BE49-F238E27FC236}">
                <a16:creationId xmlns:a16="http://schemas.microsoft.com/office/drawing/2014/main" id="{F837CA2D-5169-3769-E275-5C3EBA59FA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6951" y="1793846"/>
            <a:ext cx="3620021" cy="3620021"/>
          </a:xfrm>
          <a:prstGeom prst="rect">
            <a:avLst/>
          </a:prstGeom>
        </p:spPr>
      </p:pic>
      <p:sp>
        <p:nvSpPr>
          <p:cNvPr id="3" name="Content Placeholder 2">
            <a:extLst>
              <a:ext uri="{FF2B5EF4-FFF2-40B4-BE49-F238E27FC236}">
                <a16:creationId xmlns:a16="http://schemas.microsoft.com/office/drawing/2014/main" id="{844BA888-4B6C-5CD1-D642-4777898AC00C}"/>
              </a:ext>
            </a:extLst>
          </p:cNvPr>
          <p:cNvSpPr>
            <a:spLocks noGrp="1"/>
          </p:cNvSpPr>
          <p:nvPr>
            <p:ph idx="1"/>
          </p:nvPr>
        </p:nvSpPr>
        <p:spPr>
          <a:xfrm>
            <a:off x="6090573" y="2421682"/>
            <a:ext cx="5981561" cy="4335957"/>
          </a:xfrm>
        </p:spPr>
        <p:txBody>
          <a:bodyPr anchor="ctr">
            <a:normAutofit fontScale="92500" lnSpcReduction="20000"/>
          </a:bodyPr>
          <a:lstStyle/>
          <a:p>
            <a:endParaRPr lang="nl-BE" sz="1600" dirty="0"/>
          </a:p>
          <a:p>
            <a:pPr>
              <a:lnSpc>
                <a:spcPct val="120000"/>
              </a:lnSpc>
              <a:buFont typeface="Wingdings" panose="05000000000000000000" pitchFamily="2" charset="2"/>
              <a:buChar char="Ø"/>
            </a:pPr>
            <a:r>
              <a:rPr lang="nl-BE" sz="2500" dirty="0"/>
              <a:t>Ambtenaren en </a:t>
            </a:r>
            <a:r>
              <a:rPr lang="nl-BE" sz="2500" b="1" dirty="0"/>
              <a:t>werknemers </a:t>
            </a:r>
            <a:r>
              <a:rPr lang="nl-BE" sz="2500" dirty="0"/>
              <a:t>betalen de rekening?</a:t>
            </a:r>
          </a:p>
          <a:p>
            <a:pPr>
              <a:lnSpc>
                <a:spcPct val="120000"/>
              </a:lnSpc>
              <a:buFont typeface="Wingdings" panose="05000000000000000000" pitchFamily="2" charset="2"/>
              <a:buChar char="Ø"/>
            </a:pPr>
            <a:r>
              <a:rPr lang="nl-BE" sz="2500" dirty="0"/>
              <a:t>Komt bovenop bestaande financieringskloof pensioenrechten zelfstandigen</a:t>
            </a:r>
          </a:p>
          <a:p>
            <a:pPr marL="627063" indent="-360363">
              <a:lnSpc>
                <a:spcPct val="120000"/>
              </a:lnSpc>
              <a:buNone/>
            </a:pPr>
            <a:r>
              <a:rPr lang="nl-BE" sz="2500" dirty="0">
                <a:sym typeface="Wingdings" panose="05000000000000000000" pitchFamily="2" charset="2"/>
              </a:rPr>
              <a:t> P</a:t>
            </a:r>
            <a:r>
              <a:rPr lang="nl-BE" sz="2500" dirty="0"/>
              <a:t>ensioen vanaf loopbaanjaar 2021 gelijkgetrokken met werknemerspensioen, maar zelfstandigenbijdragen zijn toen niet gestegen. </a:t>
            </a:r>
          </a:p>
          <a:p>
            <a:pPr>
              <a:lnSpc>
                <a:spcPct val="120000"/>
              </a:lnSpc>
              <a:buFont typeface="Wingdings" panose="05000000000000000000" pitchFamily="2" charset="2"/>
              <a:buChar char="Ø"/>
            </a:pPr>
            <a:endParaRPr lang="nl-BE" sz="2500" dirty="0"/>
          </a:p>
          <a:p>
            <a:endParaRPr lang="nl-BE" sz="1100" dirty="0">
              <a:solidFill>
                <a:schemeClr val="tx2"/>
              </a:solidFill>
            </a:endParaRPr>
          </a:p>
        </p:txBody>
      </p:sp>
      <p:pic>
        <p:nvPicPr>
          <p:cNvPr id="4" name="Afbeelding 3">
            <a:extLst>
              <a:ext uri="{FF2B5EF4-FFF2-40B4-BE49-F238E27FC236}">
                <a16:creationId xmlns:a16="http://schemas.microsoft.com/office/drawing/2014/main" id="{0C07FD19-EBC1-563B-F3AA-CE65A3D1D27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205015" y="133692"/>
            <a:ext cx="816053" cy="816053"/>
          </a:xfrm>
          <a:prstGeom prst="rect">
            <a:avLst/>
          </a:prstGeom>
        </p:spPr>
      </p:pic>
    </p:spTree>
    <p:extLst>
      <p:ext uri="{BB962C8B-B14F-4D97-AF65-F5344CB8AC3E}">
        <p14:creationId xmlns:p14="http://schemas.microsoft.com/office/powerpoint/2010/main" val="2259852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95800-859D-7542-215D-068CC7D8E3F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CDD07BA-DF44-0962-484B-575AFBC1F28F}"/>
              </a:ext>
            </a:extLst>
          </p:cNvPr>
          <p:cNvSpPr>
            <a:spLocks noGrp="1"/>
          </p:cNvSpPr>
          <p:nvPr>
            <p:ph type="title"/>
          </p:nvPr>
        </p:nvSpPr>
        <p:spPr>
          <a:xfrm>
            <a:off x="294963" y="2643609"/>
            <a:ext cx="3795252" cy="1919257"/>
          </a:xfrm>
        </p:spPr>
        <p:txBody>
          <a:bodyPr>
            <a:normAutofit/>
          </a:bodyPr>
          <a:lstStyle/>
          <a:p>
            <a:pPr algn="ctr"/>
            <a:r>
              <a:rPr lang="nl-BE" sz="4000" dirty="0">
                <a:solidFill>
                  <a:schemeClr val="accent2"/>
                </a:solidFill>
              </a:rPr>
              <a:t>Blokkering brutolonen</a:t>
            </a:r>
          </a:p>
        </p:txBody>
      </p:sp>
      <p:pic>
        <p:nvPicPr>
          <p:cNvPr id="5" name="Afbeelding 4">
            <a:extLst>
              <a:ext uri="{FF2B5EF4-FFF2-40B4-BE49-F238E27FC236}">
                <a16:creationId xmlns:a16="http://schemas.microsoft.com/office/drawing/2014/main" id="{AAC043A8-D0C8-BCC2-E732-EC58006B0C3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205015" y="133692"/>
            <a:ext cx="816053" cy="816053"/>
          </a:xfrm>
          <a:prstGeom prst="rect">
            <a:avLst/>
          </a:prstGeom>
        </p:spPr>
      </p:pic>
      <p:pic>
        <p:nvPicPr>
          <p:cNvPr id="10" name="Afbeelding 9" descr="Afbeelding met illustratie, ontwerp, creativiteit&#10;&#10;Beschrijving automatisch gegenereerd met gemiddelde betrouwbaarheid">
            <a:extLst>
              <a:ext uri="{FF2B5EF4-FFF2-40B4-BE49-F238E27FC236}">
                <a16:creationId xmlns:a16="http://schemas.microsoft.com/office/drawing/2014/main" id="{69F716AD-D7E9-B47C-6335-DFFB8EBAA8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6152" y="1484066"/>
            <a:ext cx="3599695" cy="3599695"/>
          </a:xfrm>
          <a:prstGeom prst="rect">
            <a:avLst/>
          </a:prstGeom>
        </p:spPr>
      </p:pic>
      <p:sp>
        <p:nvSpPr>
          <p:cNvPr id="7" name="Titel 1">
            <a:extLst>
              <a:ext uri="{FF2B5EF4-FFF2-40B4-BE49-F238E27FC236}">
                <a16:creationId xmlns:a16="http://schemas.microsoft.com/office/drawing/2014/main" id="{5E9C325A-2C6E-3F69-7D9A-B11CFDC7C7A4}"/>
              </a:ext>
            </a:extLst>
          </p:cNvPr>
          <p:cNvSpPr txBox="1">
            <a:spLocks/>
          </p:cNvSpPr>
          <p:nvPr/>
        </p:nvSpPr>
        <p:spPr>
          <a:xfrm>
            <a:off x="7905679" y="2551465"/>
            <a:ext cx="3795252" cy="19192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1"/>
                </a:solidFill>
                <a:latin typeface="Fira Sans SemiBold" panose="020B0603050000020004" pitchFamily="34" charset="0"/>
                <a:ea typeface="Fira Sans SemiBold" panose="020B0603050000020004" pitchFamily="34"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nl-BE" sz="4000" dirty="0">
                <a:solidFill>
                  <a:schemeClr val="accent2"/>
                </a:solidFill>
              </a:rPr>
              <a:t>Afschaffing SWT</a:t>
            </a:r>
          </a:p>
        </p:txBody>
      </p:sp>
      <p:sp>
        <p:nvSpPr>
          <p:cNvPr id="11" name="Titel 1">
            <a:extLst>
              <a:ext uri="{FF2B5EF4-FFF2-40B4-BE49-F238E27FC236}">
                <a16:creationId xmlns:a16="http://schemas.microsoft.com/office/drawing/2014/main" id="{9F3EFBD6-5860-3109-F937-D4E337CC8AEC}"/>
              </a:ext>
            </a:extLst>
          </p:cNvPr>
          <p:cNvSpPr txBox="1">
            <a:spLocks/>
          </p:cNvSpPr>
          <p:nvPr/>
        </p:nvSpPr>
        <p:spPr>
          <a:xfrm>
            <a:off x="1745287" y="13439"/>
            <a:ext cx="8947230" cy="19192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1"/>
                </a:solidFill>
                <a:latin typeface="Fira Sans SemiBold" panose="020B0603050000020004" pitchFamily="34" charset="0"/>
                <a:ea typeface="Fira Sans SemiBold" panose="020B0603050000020004" pitchFamily="34"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nl-BE" sz="4600" dirty="0"/>
              <a:t>In praktijk ook al van toepassing</a:t>
            </a:r>
          </a:p>
        </p:txBody>
      </p:sp>
      <p:sp>
        <p:nvSpPr>
          <p:cNvPr id="13" name="Titel 1">
            <a:extLst>
              <a:ext uri="{FF2B5EF4-FFF2-40B4-BE49-F238E27FC236}">
                <a16:creationId xmlns:a16="http://schemas.microsoft.com/office/drawing/2014/main" id="{4C585778-7E47-F904-E464-0EC72D9C4621}"/>
              </a:ext>
            </a:extLst>
          </p:cNvPr>
          <p:cNvSpPr txBox="1">
            <a:spLocks/>
          </p:cNvSpPr>
          <p:nvPr/>
        </p:nvSpPr>
        <p:spPr>
          <a:xfrm>
            <a:off x="3583856" y="4938744"/>
            <a:ext cx="5270092" cy="19192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1"/>
                </a:solidFill>
                <a:latin typeface="Fira Sans SemiBold" panose="020B0603050000020004" pitchFamily="34" charset="0"/>
                <a:ea typeface="Fira Sans SemiBold" panose="020B0603050000020004" pitchFamily="34"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nl-BE" sz="4000" dirty="0">
                <a:solidFill>
                  <a:schemeClr val="accent2"/>
                </a:solidFill>
              </a:rPr>
              <a:t>Welvaarsenveloppe wordt </a:t>
            </a:r>
            <a:r>
              <a:rPr lang="nl-BE" sz="4000" dirty="0" err="1">
                <a:solidFill>
                  <a:schemeClr val="accent2"/>
                </a:solidFill>
              </a:rPr>
              <a:t>wegbespaard</a:t>
            </a:r>
            <a:endParaRPr lang="nl-BE" sz="4000" dirty="0">
              <a:solidFill>
                <a:schemeClr val="accent2"/>
              </a:solidFill>
            </a:endParaRPr>
          </a:p>
        </p:txBody>
      </p:sp>
    </p:spTree>
    <p:extLst>
      <p:ext uri="{BB962C8B-B14F-4D97-AF65-F5344CB8AC3E}">
        <p14:creationId xmlns:p14="http://schemas.microsoft.com/office/powerpoint/2010/main" val="3333777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AB8DFA8-DD07-30D4-2936-EE5F2CFAB1E1}"/>
              </a:ext>
            </a:extLst>
          </p:cNvPr>
          <p:cNvSpPr>
            <a:spLocks noGrp="1"/>
          </p:cNvSpPr>
          <p:nvPr>
            <p:ph type="title"/>
          </p:nvPr>
        </p:nvSpPr>
        <p:spPr/>
        <p:txBody>
          <a:bodyPr/>
          <a:lstStyle/>
          <a:p>
            <a:r>
              <a:rPr lang="nl-BE" dirty="0"/>
              <a:t>Regeerakkoord</a:t>
            </a:r>
          </a:p>
        </p:txBody>
      </p:sp>
      <p:graphicFrame>
        <p:nvGraphicFramePr>
          <p:cNvPr id="21" name="Tijdelijke aanduiding voor inhoud 4">
            <a:extLst>
              <a:ext uri="{FF2B5EF4-FFF2-40B4-BE49-F238E27FC236}">
                <a16:creationId xmlns:a16="http://schemas.microsoft.com/office/drawing/2014/main" id="{E27930BF-1490-51F1-628E-2CF74026A9DE}"/>
              </a:ext>
            </a:extLst>
          </p:cNvPr>
          <p:cNvGraphicFramePr>
            <a:graphicFrameLocks noGrp="1"/>
          </p:cNvGraphicFramePr>
          <p:nvPr>
            <p:ph idx="1"/>
            <p:extLst>
              <p:ext uri="{D42A27DB-BD31-4B8C-83A1-F6EECF244321}">
                <p14:modId xmlns:p14="http://schemas.microsoft.com/office/powerpoint/2010/main" val="658236073"/>
              </p:ext>
            </p:extLst>
          </p:nvPr>
        </p:nvGraphicFramePr>
        <p:xfrm>
          <a:off x="2120348" y="1811654"/>
          <a:ext cx="9233452"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Afbeelding 2">
            <a:extLst>
              <a:ext uri="{FF2B5EF4-FFF2-40B4-BE49-F238E27FC236}">
                <a16:creationId xmlns:a16="http://schemas.microsoft.com/office/drawing/2014/main" id="{CCF2F3C8-3599-D320-D1DF-6558823BA384}"/>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1215613" y="104509"/>
            <a:ext cx="816053" cy="816053"/>
          </a:xfrm>
          <a:prstGeom prst="rect">
            <a:avLst/>
          </a:prstGeom>
        </p:spPr>
      </p:pic>
    </p:spTree>
    <p:extLst>
      <p:ext uri="{BB962C8B-B14F-4D97-AF65-F5344CB8AC3E}">
        <p14:creationId xmlns:p14="http://schemas.microsoft.com/office/powerpoint/2010/main" val="3666917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Tijdelijke aanduiding voor inhoud 4" descr="Afbeelding met tekst, lijn, diagram, Perceel">
            <a:extLst>
              <a:ext uri="{FF2B5EF4-FFF2-40B4-BE49-F238E27FC236}">
                <a16:creationId xmlns:a16="http://schemas.microsoft.com/office/drawing/2014/main" id="{0D967A84-429A-88CD-7345-E7A2B56C43CD}"/>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2949" r="1923" b="1"/>
          <a:stretch>
            <a:fillRect/>
          </a:stretch>
        </p:blipFill>
        <p:spPr>
          <a:xfrm>
            <a:off x="20" y="1282"/>
            <a:ext cx="12191980" cy="6856718"/>
          </a:xfrm>
          <a:prstGeom prst="rect">
            <a:avLst/>
          </a:prstGeom>
        </p:spPr>
      </p:pic>
    </p:spTree>
    <p:extLst>
      <p:ext uri="{BB962C8B-B14F-4D97-AF65-F5344CB8AC3E}">
        <p14:creationId xmlns:p14="http://schemas.microsoft.com/office/powerpoint/2010/main" val="281877717"/>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Tijdelijke aanduiding voor inhoud 4" descr="Afbeelding met tekst, schermopname, lijn, diagram&#10;&#10;Door AI gegenereerde inhoud is mogelijk onjuist.">
            <a:extLst>
              <a:ext uri="{FF2B5EF4-FFF2-40B4-BE49-F238E27FC236}">
                <a16:creationId xmlns:a16="http://schemas.microsoft.com/office/drawing/2014/main" id="{CA335CE8-21F3-E396-E766-1584F99141C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951" b="1084"/>
          <a:stretch>
            <a:fillRect/>
          </a:stretch>
        </p:blipFill>
        <p:spPr>
          <a:xfrm>
            <a:off x="20" y="1282"/>
            <a:ext cx="12191980" cy="6856718"/>
          </a:xfrm>
          <a:prstGeom prst="rect">
            <a:avLst/>
          </a:prstGeom>
        </p:spPr>
      </p:pic>
    </p:spTree>
    <p:extLst>
      <p:ext uri="{BB962C8B-B14F-4D97-AF65-F5344CB8AC3E}">
        <p14:creationId xmlns:p14="http://schemas.microsoft.com/office/powerpoint/2010/main" val="4216879558"/>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26E17-8FAF-1349-6905-17429CEEDC1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D9C8B11-33C6-E90C-0250-A080D4EC485A}"/>
              </a:ext>
            </a:extLst>
          </p:cNvPr>
          <p:cNvSpPr>
            <a:spLocks noGrp="1"/>
          </p:cNvSpPr>
          <p:nvPr>
            <p:ph type="title"/>
          </p:nvPr>
        </p:nvSpPr>
        <p:spPr>
          <a:xfrm>
            <a:off x="294963" y="1474567"/>
            <a:ext cx="3795252" cy="1919257"/>
          </a:xfrm>
        </p:spPr>
        <p:txBody>
          <a:bodyPr>
            <a:normAutofit/>
          </a:bodyPr>
          <a:lstStyle/>
          <a:p>
            <a:pPr algn="ctr"/>
            <a:r>
              <a:rPr lang="nl-BE" sz="3400" dirty="0">
                <a:solidFill>
                  <a:schemeClr val="accent2"/>
                </a:solidFill>
              </a:rPr>
              <a:t>Flexijobs in alle sectoren</a:t>
            </a:r>
          </a:p>
        </p:txBody>
      </p:sp>
      <p:pic>
        <p:nvPicPr>
          <p:cNvPr id="5" name="Afbeelding 4">
            <a:extLst>
              <a:ext uri="{FF2B5EF4-FFF2-40B4-BE49-F238E27FC236}">
                <a16:creationId xmlns:a16="http://schemas.microsoft.com/office/drawing/2014/main" id="{B1054321-2A12-D44F-C6C7-36FAFAB878C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205015" y="133692"/>
            <a:ext cx="816053" cy="816053"/>
          </a:xfrm>
          <a:prstGeom prst="rect">
            <a:avLst/>
          </a:prstGeom>
        </p:spPr>
      </p:pic>
      <p:pic>
        <p:nvPicPr>
          <p:cNvPr id="10" name="Afbeelding 9" descr="Afbeelding met illustratie, ontwerp, creativiteit&#10;&#10;Beschrijving automatisch gegenereerd met gemiddelde betrouwbaarheid">
            <a:extLst>
              <a:ext uri="{FF2B5EF4-FFF2-40B4-BE49-F238E27FC236}">
                <a16:creationId xmlns:a16="http://schemas.microsoft.com/office/drawing/2014/main" id="{B5B4457F-CBC6-815F-5665-FBBE5454C4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6152" y="1484066"/>
            <a:ext cx="3599695" cy="3599695"/>
          </a:xfrm>
          <a:prstGeom prst="rect">
            <a:avLst/>
          </a:prstGeom>
        </p:spPr>
      </p:pic>
      <p:sp>
        <p:nvSpPr>
          <p:cNvPr id="7" name="Titel 1">
            <a:extLst>
              <a:ext uri="{FF2B5EF4-FFF2-40B4-BE49-F238E27FC236}">
                <a16:creationId xmlns:a16="http://schemas.microsoft.com/office/drawing/2014/main" id="{5D5B8929-2DCD-15CC-E47A-D8A87BCB669E}"/>
              </a:ext>
            </a:extLst>
          </p:cNvPr>
          <p:cNvSpPr txBox="1">
            <a:spLocks/>
          </p:cNvSpPr>
          <p:nvPr/>
        </p:nvSpPr>
        <p:spPr>
          <a:xfrm>
            <a:off x="7905679" y="1509743"/>
            <a:ext cx="3795252" cy="19192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1"/>
                </a:solidFill>
                <a:latin typeface="Fira Sans SemiBold" panose="020B0603050000020004" pitchFamily="34" charset="0"/>
                <a:ea typeface="Fira Sans SemiBold" panose="020B0603050000020004" pitchFamily="34"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nl-BE" sz="3400" dirty="0">
                <a:solidFill>
                  <a:schemeClr val="accent2"/>
                </a:solidFill>
              </a:rPr>
              <a:t>Verstrenging re-integratie</a:t>
            </a:r>
          </a:p>
        </p:txBody>
      </p:sp>
      <p:sp>
        <p:nvSpPr>
          <p:cNvPr id="8" name="Titel 1">
            <a:extLst>
              <a:ext uri="{FF2B5EF4-FFF2-40B4-BE49-F238E27FC236}">
                <a16:creationId xmlns:a16="http://schemas.microsoft.com/office/drawing/2014/main" id="{6A0EAC9D-281F-C5CC-F178-6A1964ABC56A}"/>
              </a:ext>
            </a:extLst>
          </p:cNvPr>
          <p:cNvSpPr txBox="1">
            <a:spLocks/>
          </p:cNvSpPr>
          <p:nvPr/>
        </p:nvSpPr>
        <p:spPr>
          <a:xfrm>
            <a:off x="157312" y="3574465"/>
            <a:ext cx="3795252" cy="19192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1"/>
                </a:solidFill>
                <a:latin typeface="Fira Sans SemiBold" panose="020B0603050000020004" pitchFamily="34" charset="0"/>
                <a:ea typeface="Fira Sans SemiBold" panose="020B0603050000020004" pitchFamily="34"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nl-BE" sz="3400" dirty="0">
                <a:solidFill>
                  <a:schemeClr val="accent2"/>
                </a:solidFill>
              </a:rPr>
              <a:t>Herinvoering proefperiode </a:t>
            </a:r>
          </a:p>
        </p:txBody>
      </p:sp>
      <p:sp>
        <p:nvSpPr>
          <p:cNvPr id="9" name="Titel 1">
            <a:extLst>
              <a:ext uri="{FF2B5EF4-FFF2-40B4-BE49-F238E27FC236}">
                <a16:creationId xmlns:a16="http://schemas.microsoft.com/office/drawing/2014/main" id="{46D31497-8DA1-E255-B288-280A3525A745}"/>
              </a:ext>
            </a:extLst>
          </p:cNvPr>
          <p:cNvSpPr txBox="1">
            <a:spLocks/>
          </p:cNvSpPr>
          <p:nvPr/>
        </p:nvSpPr>
        <p:spPr>
          <a:xfrm>
            <a:off x="8047166" y="3435564"/>
            <a:ext cx="3795252" cy="19192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accent1"/>
                </a:solidFill>
                <a:latin typeface="Fira Sans SemiBold" panose="020B0603050000020004" pitchFamily="34" charset="0"/>
                <a:ea typeface="Fira Sans SemiBold" panose="020B0603050000020004" pitchFamily="34"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nl-BE" sz="3400" dirty="0">
                <a:solidFill>
                  <a:schemeClr val="accent2"/>
                </a:solidFill>
              </a:rPr>
              <a:t>Beperken </a:t>
            </a:r>
            <a:r>
              <a:rPr lang="nl-BE" sz="3400" dirty="0" err="1">
                <a:solidFill>
                  <a:schemeClr val="accent2"/>
                </a:solidFill>
              </a:rPr>
              <a:t>ontslagbescher-ming</a:t>
            </a:r>
            <a:r>
              <a:rPr lang="nl-BE" sz="3400" dirty="0">
                <a:solidFill>
                  <a:schemeClr val="accent2"/>
                </a:solidFill>
              </a:rPr>
              <a:t> niet-verkozenen</a:t>
            </a:r>
          </a:p>
        </p:txBody>
      </p:sp>
      <p:sp>
        <p:nvSpPr>
          <p:cNvPr id="11" name="Titel 1">
            <a:extLst>
              <a:ext uri="{FF2B5EF4-FFF2-40B4-BE49-F238E27FC236}">
                <a16:creationId xmlns:a16="http://schemas.microsoft.com/office/drawing/2014/main" id="{6147315C-7EFB-E418-0512-5EE50D4FB95A}"/>
              </a:ext>
            </a:extLst>
          </p:cNvPr>
          <p:cNvSpPr txBox="1">
            <a:spLocks/>
          </p:cNvSpPr>
          <p:nvPr/>
        </p:nvSpPr>
        <p:spPr>
          <a:xfrm>
            <a:off x="3460953" y="0"/>
            <a:ext cx="5270092" cy="19192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1"/>
                </a:solidFill>
                <a:latin typeface="Fira Sans SemiBold" panose="020B0603050000020004" pitchFamily="34" charset="0"/>
                <a:ea typeface="Fira Sans SemiBold" panose="020B0603050000020004" pitchFamily="34"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nl-BE" sz="4600" dirty="0"/>
              <a:t>Nog komende</a:t>
            </a:r>
          </a:p>
        </p:txBody>
      </p:sp>
      <p:sp>
        <p:nvSpPr>
          <p:cNvPr id="13" name="Titel 1">
            <a:extLst>
              <a:ext uri="{FF2B5EF4-FFF2-40B4-BE49-F238E27FC236}">
                <a16:creationId xmlns:a16="http://schemas.microsoft.com/office/drawing/2014/main" id="{A42A63B6-D7DF-F7AE-C210-A49987D8B8F3}"/>
              </a:ext>
            </a:extLst>
          </p:cNvPr>
          <p:cNvSpPr txBox="1">
            <a:spLocks/>
          </p:cNvSpPr>
          <p:nvPr/>
        </p:nvSpPr>
        <p:spPr>
          <a:xfrm>
            <a:off x="5938463" y="5083761"/>
            <a:ext cx="5146633" cy="19192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1"/>
                </a:solidFill>
                <a:latin typeface="Fira Sans SemiBold" panose="020B0603050000020004" pitchFamily="34" charset="0"/>
                <a:ea typeface="Fira Sans SemiBold" panose="020B0603050000020004" pitchFamily="34"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nl-BE" sz="3400" dirty="0">
                <a:solidFill>
                  <a:schemeClr val="accent2"/>
                </a:solidFill>
              </a:rPr>
              <a:t>Verstrenging landingsbaan</a:t>
            </a:r>
          </a:p>
        </p:txBody>
      </p:sp>
      <p:sp>
        <p:nvSpPr>
          <p:cNvPr id="3" name="Titel 1">
            <a:extLst>
              <a:ext uri="{FF2B5EF4-FFF2-40B4-BE49-F238E27FC236}">
                <a16:creationId xmlns:a16="http://schemas.microsoft.com/office/drawing/2014/main" id="{466988EC-ABF3-A4C6-F4EB-E522C1038DE7}"/>
              </a:ext>
            </a:extLst>
          </p:cNvPr>
          <p:cNvSpPr txBox="1">
            <a:spLocks/>
          </p:cNvSpPr>
          <p:nvPr/>
        </p:nvSpPr>
        <p:spPr>
          <a:xfrm>
            <a:off x="1009587" y="5071540"/>
            <a:ext cx="4902732" cy="19192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1"/>
                </a:solidFill>
                <a:latin typeface="Fira Sans SemiBold" panose="020B0603050000020004" pitchFamily="34" charset="0"/>
                <a:ea typeface="Fira Sans SemiBold" panose="020B0603050000020004" pitchFamily="34"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nl-BE" sz="3400" dirty="0">
                <a:solidFill>
                  <a:schemeClr val="accent2"/>
                </a:solidFill>
              </a:rPr>
              <a:t>Inperken gelijkgestelde periodes pensioen</a:t>
            </a:r>
          </a:p>
        </p:txBody>
      </p:sp>
    </p:spTree>
    <p:extLst>
      <p:ext uri="{BB962C8B-B14F-4D97-AF65-F5344CB8AC3E}">
        <p14:creationId xmlns:p14="http://schemas.microsoft.com/office/powerpoint/2010/main" val="25926371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6F37204-5C44-B4F8-5FA5-2C42B35BA086}"/>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803B6D5-76D1-32B9-2ED5-AE0002030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ira Sans"/>
              <a:ea typeface="+mn-ea"/>
              <a:cs typeface="+mn-cs"/>
            </a:endParaRPr>
          </a:p>
        </p:txBody>
      </p:sp>
      <p:sp>
        <p:nvSpPr>
          <p:cNvPr id="2" name="Titel 1">
            <a:extLst>
              <a:ext uri="{FF2B5EF4-FFF2-40B4-BE49-F238E27FC236}">
                <a16:creationId xmlns:a16="http://schemas.microsoft.com/office/drawing/2014/main" id="{3BF500B3-6F46-C782-84BC-818B58DEC8DD}"/>
              </a:ext>
            </a:extLst>
          </p:cNvPr>
          <p:cNvSpPr>
            <a:spLocks noGrp="1"/>
          </p:cNvSpPr>
          <p:nvPr>
            <p:ph type="title"/>
          </p:nvPr>
        </p:nvSpPr>
        <p:spPr>
          <a:xfrm>
            <a:off x="841248" y="548640"/>
            <a:ext cx="3600860" cy="5431536"/>
          </a:xfrm>
        </p:spPr>
        <p:txBody>
          <a:bodyPr>
            <a:normAutofit/>
          </a:bodyPr>
          <a:lstStyle/>
          <a:p>
            <a:r>
              <a:rPr lang="nl-BE" sz="4600" dirty="0"/>
              <a:t>Nog komende</a:t>
            </a:r>
            <a:br>
              <a:rPr lang="nl-BE" sz="4600" dirty="0"/>
            </a:br>
            <a:endParaRPr lang="nl-BE" sz="4600" dirty="0"/>
          </a:p>
        </p:txBody>
      </p:sp>
      <p:sp>
        <p:nvSpPr>
          <p:cNvPr id="20" name="sketch line">
            <a:extLst>
              <a:ext uri="{FF2B5EF4-FFF2-40B4-BE49-F238E27FC236}">
                <a16:creationId xmlns:a16="http://schemas.microsoft.com/office/drawing/2014/main" id="{606C1184-AE05-C8E6-2EB0-A7770A4E91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ira Sans"/>
              <a:ea typeface="+mn-ea"/>
              <a:cs typeface="+mn-cs"/>
            </a:endParaRPr>
          </a:p>
        </p:txBody>
      </p:sp>
      <p:sp>
        <p:nvSpPr>
          <p:cNvPr id="3" name="Tijdelijke aanduiding voor inhoud 2">
            <a:extLst>
              <a:ext uri="{FF2B5EF4-FFF2-40B4-BE49-F238E27FC236}">
                <a16:creationId xmlns:a16="http://schemas.microsoft.com/office/drawing/2014/main" id="{952446BA-3D36-DFF6-3774-0C506C5CD00A}"/>
              </a:ext>
            </a:extLst>
          </p:cNvPr>
          <p:cNvSpPr>
            <a:spLocks noGrp="1"/>
          </p:cNvSpPr>
          <p:nvPr>
            <p:ph idx="1"/>
          </p:nvPr>
        </p:nvSpPr>
        <p:spPr>
          <a:xfrm>
            <a:off x="5126418" y="552091"/>
            <a:ext cx="6224335" cy="5431536"/>
          </a:xfrm>
        </p:spPr>
        <p:txBody>
          <a:bodyPr anchor="ctr">
            <a:normAutofit/>
          </a:bodyPr>
          <a:lstStyle/>
          <a:p>
            <a:pPr marL="360363" lvl="1" indent="-360363">
              <a:spcBef>
                <a:spcPts val="1000"/>
              </a:spcBef>
              <a:buFont typeface="Wingdings" panose="05000000000000000000" pitchFamily="2" charset="2"/>
              <a:buChar char="Ø"/>
            </a:pPr>
            <a:r>
              <a:rPr lang="nl-BE" sz="2000" b="1" dirty="0"/>
              <a:t>Flexijobs in alle sectoren</a:t>
            </a:r>
          </a:p>
          <a:p>
            <a:pPr marL="817563" lvl="2" indent="-360363">
              <a:spcBef>
                <a:spcPts val="1000"/>
              </a:spcBef>
              <a:buFont typeface="Wingdings" panose="05000000000000000000" pitchFamily="2" charset="2"/>
              <a:buChar char="ü"/>
            </a:pPr>
            <a:r>
              <a:rPr lang="nl-BE" sz="1600" dirty="0"/>
              <a:t>Toelaten in alle sectoren, enkel </a:t>
            </a:r>
            <a:r>
              <a:rPr lang="nl-BE" sz="1600" dirty="0" err="1"/>
              <a:t>opt</a:t>
            </a:r>
            <a:r>
              <a:rPr lang="nl-BE" sz="1600" dirty="0"/>
              <a:t>-out mogelijk</a:t>
            </a:r>
          </a:p>
          <a:p>
            <a:pPr marL="817563" lvl="2" indent="-360363">
              <a:spcBef>
                <a:spcPts val="1000"/>
              </a:spcBef>
              <a:buFont typeface="Wingdings" panose="05000000000000000000" pitchFamily="2" charset="2"/>
              <a:buChar char="ü"/>
            </a:pPr>
            <a:r>
              <a:rPr lang="nl-BE" sz="1600" dirty="0"/>
              <a:t>Optrekken jaargrens naar 18.000 euro en uurloon in horeca tot 21 euro</a:t>
            </a:r>
          </a:p>
          <a:p>
            <a:pPr marL="817563" lvl="2" indent="-360363">
              <a:spcBef>
                <a:spcPts val="1000"/>
              </a:spcBef>
              <a:buFont typeface="Wingdings" panose="05000000000000000000" pitchFamily="2" charset="2"/>
              <a:buChar char="ü"/>
            </a:pPr>
            <a:r>
              <a:rPr lang="nl-BE" sz="1600" dirty="0"/>
              <a:t>Toelaten dat voltijdse werknemers werken bij verbonden onderneming indien voltijds</a:t>
            </a:r>
          </a:p>
          <a:p>
            <a:pPr marL="360363" lvl="1" indent="-360363">
              <a:spcBef>
                <a:spcPts val="1000"/>
              </a:spcBef>
              <a:buFont typeface="Wingdings" panose="05000000000000000000" pitchFamily="2" charset="2"/>
              <a:buChar char="Ø"/>
            </a:pPr>
            <a:endParaRPr lang="nl-BE" sz="2000" b="1" dirty="0"/>
          </a:p>
          <a:p>
            <a:pPr marL="360363" lvl="1" indent="-360363">
              <a:spcBef>
                <a:spcPts val="1000"/>
              </a:spcBef>
              <a:buFont typeface="Wingdings" panose="05000000000000000000" pitchFamily="2" charset="2"/>
              <a:buChar char="Ø"/>
            </a:pPr>
            <a:r>
              <a:rPr lang="nl-BE" sz="2000" b="1" dirty="0"/>
              <a:t>Herinvoering proefperiode</a:t>
            </a:r>
          </a:p>
          <a:p>
            <a:pPr marL="817563" lvl="2" indent="-360363">
              <a:spcBef>
                <a:spcPts val="1000"/>
              </a:spcBef>
              <a:buFont typeface="Wingdings" panose="05000000000000000000" pitchFamily="2" charset="2"/>
              <a:buChar char="ü"/>
            </a:pPr>
            <a:r>
              <a:rPr lang="nl-BE" sz="1600" dirty="0"/>
              <a:t>Opzeg 1 week gedurende 6 maanden</a:t>
            </a:r>
          </a:p>
          <a:p>
            <a:pPr marL="360363" lvl="1" indent="-360363">
              <a:spcBef>
                <a:spcPts val="1000"/>
              </a:spcBef>
              <a:buFont typeface="Wingdings" panose="05000000000000000000" pitchFamily="2" charset="2"/>
              <a:buChar char="Ø"/>
            </a:pPr>
            <a:endParaRPr lang="nl-BE" b="1" dirty="0"/>
          </a:p>
          <a:p>
            <a:pPr marL="360363" lvl="1" indent="-360363">
              <a:spcBef>
                <a:spcPts val="1000"/>
              </a:spcBef>
              <a:buFont typeface="Wingdings" panose="05000000000000000000" pitchFamily="2" charset="2"/>
              <a:buChar char="Ø"/>
            </a:pPr>
            <a:r>
              <a:rPr lang="nl-BE" sz="2000" b="1" dirty="0"/>
              <a:t>Beperken ontslagbescherming niet-verkozenen sociale verkiezingen</a:t>
            </a:r>
          </a:p>
          <a:p>
            <a:pPr marL="817563" lvl="2" indent="-360363">
              <a:spcBef>
                <a:spcPts val="1000"/>
              </a:spcBef>
              <a:buFont typeface="Wingdings" panose="05000000000000000000" pitchFamily="2" charset="2"/>
              <a:buChar char="Ø"/>
            </a:pPr>
            <a:r>
              <a:rPr lang="nl-BE" sz="1600" dirty="0"/>
              <a:t>Van 2 jaar naar 6 maanden</a:t>
            </a:r>
          </a:p>
          <a:p>
            <a:pPr marL="457200" lvl="2" indent="0">
              <a:spcBef>
                <a:spcPts val="1000"/>
              </a:spcBef>
              <a:buNone/>
            </a:pPr>
            <a:endParaRPr lang="nl-BE" sz="1600" dirty="0"/>
          </a:p>
        </p:txBody>
      </p:sp>
      <p:pic>
        <p:nvPicPr>
          <p:cNvPr id="5" name="Afbeelding 4">
            <a:extLst>
              <a:ext uri="{FF2B5EF4-FFF2-40B4-BE49-F238E27FC236}">
                <a16:creationId xmlns:a16="http://schemas.microsoft.com/office/drawing/2014/main" id="{4981F08E-5BAD-84DA-DB6A-0114246C3DF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205015" y="133692"/>
            <a:ext cx="816053" cy="816053"/>
          </a:xfrm>
          <a:prstGeom prst="rect">
            <a:avLst/>
          </a:prstGeom>
        </p:spPr>
      </p:pic>
      <p:pic>
        <p:nvPicPr>
          <p:cNvPr id="10" name="Afbeelding 9" descr="Afbeelding met illustratie, ontwerp, creativiteit&#10;&#10;Beschrijving automatisch gegenereerd met gemiddelde betrouwbaarheid">
            <a:extLst>
              <a:ext uri="{FF2B5EF4-FFF2-40B4-BE49-F238E27FC236}">
                <a16:creationId xmlns:a16="http://schemas.microsoft.com/office/drawing/2014/main" id="{52CFB72C-E3C3-DDFC-D44A-703193C6D3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92" y="3264408"/>
            <a:ext cx="3599695" cy="3599695"/>
          </a:xfrm>
          <a:prstGeom prst="rect">
            <a:avLst/>
          </a:prstGeom>
        </p:spPr>
      </p:pic>
    </p:spTree>
    <p:extLst>
      <p:ext uri="{BB962C8B-B14F-4D97-AF65-F5344CB8AC3E}">
        <p14:creationId xmlns:p14="http://schemas.microsoft.com/office/powerpoint/2010/main" val="32410496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89ACCB-B96D-92F1-585A-56480ED772C9}"/>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F41C285-7C58-82BD-47EF-058CF000B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ira Sans"/>
              <a:ea typeface="+mn-ea"/>
              <a:cs typeface="+mn-cs"/>
            </a:endParaRPr>
          </a:p>
        </p:txBody>
      </p:sp>
      <p:sp>
        <p:nvSpPr>
          <p:cNvPr id="2" name="Titel 1">
            <a:extLst>
              <a:ext uri="{FF2B5EF4-FFF2-40B4-BE49-F238E27FC236}">
                <a16:creationId xmlns:a16="http://schemas.microsoft.com/office/drawing/2014/main" id="{AF468D27-C7CA-11E7-1EC7-D4FA79EC1117}"/>
              </a:ext>
            </a:extLst>
          </p:cNvPr>
          <p:cNvSpPr>
            <a:spLocks noGrp="1"/>
          </p:cNvSpPr>
          <p:nvPr>
            <p:ph type="title"/>
          </p:nvPr>
        </p:nvSpPr>
        <p:spPr>
          <a:xfrm>
            <a:off x="841248" y="548640"/>
            <a:ext cx="3600860" cy="5431536"/>
          </a:xfrm>
        </p:spPr>
        <p:txBody>
          <a:bodyPr>
            <a:normAutofit/>
          </a:bodyPr>
          <a:lstStyle/>
          <a:p>
            <a:r>
              <a:rPr lang="nl-BE" sz="4600" dirty="0"/>
              <a:t>Nog komende</a:t>
            </a:r>
            <a:br>
              <a:rPr lang="nl-BE" sz="4600" dirty="0"/>
            </a:br>
            <a:endParaRPr lang="nl-BE" sz="4600" dirty="0"/>
          </a:p>
        </p:txBody>
      </p:sp>
      <p:sp>
        <p:nvSpPr>
          <p:cNvPr id="20" name="sketch line">
            <a:extLst>
              <a:ext uri="{FF2B5EF4-FFF2-40B4-BE49-F238E27FC236}">
                <a16:creationId xmlns:a16="http://schemas.microsoft.com/office/drawing/2014/main" id="{3D638E4C-5CF5-605A-62FF-8BF495D64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ira Sans"/>
              <a:ea typeface="+mn-ea"/>
              <a:cs typeface="+mn-cs"/>
            </a:endParaRPr>
          </a:p>
        </p:txBody>
      </p:sp>
      <p:sp>
        <p:nvSpPr>
          <p:cNvPr id="3" name="Tijdelijke aanduiding voor inhoud 2">
            <a:extLst>
              <a:ext uri="{FF2B5EF4-FFF2-40B4-BE49-F238E27FC236}">
                <a16:creationId xmlns:a16="http://schemas.microsoft.com/office/drawing/2014/main" id="{F452AAF8-7CBA-C66F-1BE9-E5614544B1E0}"/>
              </a:ext>
            </a:extLst>
          </p:cNvPr>
          <p:cNvSpPr>
            <a:spLocks noGrp="1"/>
          </p:cNvSpPr>
          <p:nvPr>
            <p:ph idx="1"/>
          </p:nvPr>
        </p:nvSpPr>
        <p:spPr>
          <a:xfrm>
            <a:off x="5126418" y="552091"/>
            <a:ext cx="6429896" cy="5797338"/>
          </a:xfrm>
        </p:spPr>
        <p:txBody>
          <a:bodyPr anchor="ctr">
            <a:normAutofit/>
          </a:bodyPr>
          <a:lstStyle/>
          <a:p>
            <a:pPr marL="360363" lvl="1" indent="-360363">
              <a:spcBef>
                <a:spcPts val="1000"/>
              </a:spcBef>
              <a:buFont typeface="Wingdings" panose="05000000000000000000" pitchFamily="2" charset="2"/>
              <a:buChar char="Ø"/>
            </a:pPr>
            <a:r>
              <a:rPr lang="nl-BE" sz="2000" b="1" dirty="0"/>
              <a:t>Inperken gelijkgestelde periodes pensioen</a:t>
            </a:r>
          </a:p>
          <a:p>
            <a:pPr marL="817563" lvl="2" indent="-360363">
              <a:spcBef>
                <a:spcPts val="1000"/>
              </a:spcBef>
              <a:buFont typeface="Wingdings" panose="05000000000000000000" pitchFamily="2" charset="2"/>
              <a:buChar char="ü"/>
            </a:pPr>
            <a:r>
              <a:rPr lang="nl-BE" sz="1700" dirty="0"/>
              <a:t>Limiet op omvang gelijkgestelde periodes:</a:t>
            </a:r>
          </a:p>
          <a:p>
            <a:pPr marL="1274763" lvl="3" indent="-360363">
              <a:spcBef>
                <a:spcPts val="1000"/>
              </a:spcBef>
              <a:buFont typeface="Wingdings" panose="05000000000000000000" pitchFamily="2" charset="2"/>
              <a:buChar char="ü"/>
            </a:pPr>
            <a:r>
              <a:rPr lang="nl-BE" sz="1500" dirty="0"/>
              <a:t>Stapsgewijze daling maximumlimiet (per 5%)</a:t>
            </a:r>
          </a:p>
          <a:p>
            <a:pPr marL="1274763" lvl="3" indent="-360363">
              <a:spcBef>
                <a:spcPts val="1000"/>
              </a:spcBef>
              <a:buFont typeface="Wingdings" panose="05000000000000000000" pitchFamily="2" charset="2"/>
              <a:buChar char="ü"/>
            </a:pPr>
            <a:r>
              <a:rPr lang="nl-BE" sz="1500" dirty="0"/>
              <a:t>2027: max. 40% gelijkgestelde periodes</a:t>
            </a:r>
          </a:p>
          <a:p>
            <a:pPr marL="1274763" lvl="3" indent="-360363">
              <a:spcBef>
                <a:spcPts val="1000"/>
              </a:spcBef>
              <a:buFont typeface="Wingdings" panose="05000000000000000000" pitchFamily="2" charset="2"/>
              <a:buChar char="ü"/>
            </a:pPr>
            <a:r>
              <a:rPr lang="nl-BE" sz="1500" dirty="0"/>
              <a:t>2031: max. 20% gelijkgestelde periodes. </a:t>
            </a:r>
          </a:p>
          <a:p>
            <a:pPr marL="1274763" lvl="3" indent="-360363">
              <a:spcBef>
                <a:spcPts val="1000"/>
              </a:spcBef>
              <a:buFont typeface="Wingdings" panose="05000000000000000000" pitchFamily="2" charset="2"/>
              <a:buChar char="ü"/>
            </a:pPr>
            <a:r>
              <a:rPr lang="nl-BE" sz="1500" dirty="0"/>
              <a:t>Ziekte en zorgverlof worden niet meegerekend</a:t>
            </a:r>
          </a:p>
          <a:p>
            <a:pPr marL="817563" lvl="2" indent="-360363">
              <a:spcBef>
                <a:spcPts val="1000"/>
              </a:spcBef>
              <a:buFont typeface="Wingdings" panose="05000000000000000000" pitchFamily="2" charset="2"/>
              <a:buChar char="ü"/>
            </a:pPr>
            <a:r>
              <a:rPr lang="nl-BE" sz="1700" dirty="0"/>
              <a:t>SWT en volledige werkloosheid wordt gelijkgesteld met fictief minimumloon</a:t>
            </a:r>
          </a:p>
          <a:p>
            <a:pPr marL="817563" lvl="2" indent="-360363">
              <a:spcBef>
                <a:spcPts val="1000"/>
              </a:spcBef>
              <a:buFont typeface="Wingdings" panose="05000000000000000000" pitchFamily="2" charset="2"/>
              <a:buChar char="ü"/>
            </a:pPr>
            <a:r>
              <a:rPr lang="nl-BE" sz="1700" dirty="0"/>
              <a:t>Landingsbaan en tijdelijke werkloosheid?</a:t>
            </a:r>
          </a:p>
          <a:p>
            <a:pPr marL="817563" lvl="2" indent="-360363">
              <a:spcBef>
                <a:spcPts val="1000"/>
              </a:spcBef>
              <a:buFont typeface="Wingdings" panose="05000000000000000000" pitchFamily="2" charset="2"/>
              <a:buChar char="ü"/>
            </a:pPr>
            <a:endParaRPr lang="nl-BE" sz="1700" dirty="0"/>
          </a:p>
          <a:p>
            <a:pPr marL="0" lvl="1" indent="0">
              <a:spcBef>
                <a:spcPts val="1000"/>
              </a:spcBef>
              <a:buNone/>
            </a:pPr>
            <a:endParaRPr lang="nl-BE" sz="2000" b="1" dirty="0"/>
          </a:p>
          <a:p>
            <a:pPr marL="457200" lvl="2" indent="0">
              <a:spcBef>
                <a:spcPts val="1000"/>
              </a:spcBef>
              <a:buNone/>
            </a:pPr>
            <a:endParaRPr lang="nl-BE" sz="1600" dirty="0"/>
          </a:p>
        </p:txBody>
      </p:sp>
      <p:pic>
        <p:nvPicPr>
          <p:cNvPr id="5" name="Afbeelding 4">
            <a:extLst>
              <a:ext uri="{FF2B5EF4-FFF2-40B4-BE49-F238E27FC236}">
                <a16:creationId xmlns:a16="http://schemas.microsoft.com/office/drawing/2014/main" id="{CA1FE68E-82DB-9478-B22D-98BB8F2391F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205015" y="133692"/>
            <a:ext cx="816053" cy="816053"/>
          </a:xfrm>
          <a:prstGeom prst="rect">
            <a:avLst/>
          </a:prstGeom>
        </p:spPr>
      </p:pic>
      <p:pic>
        <p:nvPicPr>
          <p:cNvPr id="10" name="Afbeelding 9" descr="Afbeelding met illustratie, ontwerp, creativiteit&#10;&#10;Beschrijving automatisch gegenereerd met gemiddelde betrouwbaarheid">
            <a:extLst>
              <a:ext uri="{FF2B5EF4-FFF2-40B4-BE49-F238E27FC236}">
                <a16:creationId xmlns:a16="http://schemas.microsoft.com/office/drawing/2014/main" id="{2C22EAFB-17C3-A257-FB80-3E29A41FDE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92" y="3264408"/>
            <a:ext cx="3599695" cy="3599695"/>
          </a:xfrm>
          <a:prstGeom prst="rect">
            <a:avLst/>
          </a:prstGeom>
        </p:spPr>
      </p:pic>
    </p:spTree>
    <p:extLst>
      <p:ext uri="{BB962C8B-B14F-4D97-AF65-F5344CB8AC3E}">
        <p14:creationId xmlns:p14="http://schemas.microsoft.com/office/powerpoint/2010/main" val="1101514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884EA0-985D-D298-26EA-0FECD2CE6F36}"/>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2EB5775-2CC9-2973-1341-7DBC1296A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ira Sans"/>
              <a:ea typeface="+mn-ea"/>
              <a:cs typeface="+mn-cs"/>
            </a:endParaRPr>
          </a:p>
        </p:txBody>
      </p:sp>
      <p:sp>
        <p:nvSpPr>
          <p:cNvPr id="2" name="Titel 1">
            <a:extLst>
              <a:ext uri="{FF2B5EF4-FFF2-40B4-BE49-F238E27FC236}">
                <a16:creationId xmlns:a16="http://schemas.microsoft.com/office/drawing/2014/main" id="{F57B66CF-AFFD-8B2A-D9A3-6DCADB4EB200}"/>
              </a:ext>
            </a:extLst>
          </p:cNvPr>
          <p:cNvSpPr>
            <a:spLocks noGrp="1"/>
          </p:cNvSpPr>
          <p:nvPr>
            <p:ph type="title"/>
          </p:nvPr>
        </p:nvSpPr>
        <p:spPr>
          <a:xfrm>
            <a:off x="841248" y="548640"/>
            <a:ext cx="3600860" cy="5431536"/>
          </a:xfrm>
        </p:spPr>
        <p:txBody>
          <a:bodyPr>
            <a:normAutofit/>
          </a:bodyPr>
          <a:lstStyle/>
          <a:p>
            <a:r>
              <a:rPr lang="nl-BE" sz="4600" dirty="0"/>
              <a:t>Nog komende</a:t>
            </a:r>
            <a:br>
              <a:rPr lang="nl-BE" sz="4600" dirty="0"/>
            </a:br>
            <a:endParaRPr lang="nl-BE" sz="4600" dirty="0"/>
          </a:p>
        </p:txBody>
      </p:sp>
      <p:sp>
        <p:nvSpPr>
          <p:cNvPr id="20" name="sketch line">
            <a:extLst>
              <a:ext uri="{FF2B5EF4-FFF2-40B4-BE49-F238E27FC236}">
                <a16:creationId xmlns:a16="http://schemas.microsoft.com/office/drawing/2014/main" id="{68519DE3-F445-A3BA-19F1-ECD627363C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ira Sans"/>
              <a:ea typeface="+mn-ea"/>
              <a:cs typeface="+mn-cs"/>
            </a:endParaRPr>
          </a:p>
        </p:txBody>
      </p:sp>
      <p:sp>
        <p:nvSpPr>
          <p:cNvPr id="3" name="Tijdelijke aanduiding voor inhoud 2">
            <a:extLst>
              <a:ext uri="{FF2B5EF4-FFF2-40B4-BE49-F238E27FC236}">
                <a16:creationId xmlns:a16="http://schemas.microsoft.com/office/drawing/2014/main" id="{5C5F7251-CABF-757B-1920-C14318BBCC9E}"/>
              </a:ext>
            </a:extLst>
          </p:cNvPr>
          <p:cNvSpPr>
            <a:spLocks noGrp="1"/>
          </p:cNvSpPr>
          <p:nvPr>
            <p:ph idx="1"/>
          </p:nvPr>
        </p:nvSpPr>
        <p:spPr>
          <a:xfrm>
            <a:off x="5126418" y="552091"/>
            <a:ext cx="6429896" cy="5797338"/>
          </a:xfrm>
        </p:spPr>
        <p:txBody>
          <a:bodyPr anchor="ctr">
            <a:normAutofit/>
          </a:bodyPr>
          <a:lstStyle/>
          <a:p>
            <a:pPr marL="360363" lvl="1" indent="-360363">
              <a:spcBef>
                <a:spcPts val="1000"/>
              </a:spcBef>
              <a:buFont typeface="Wingdings" panose="05000000000000000000" pitchFamily="2" charset="2"/>
              <a:buChar char="Ø"/>
            </a:pPr>
            <a:r>
              <a:rPr lang="nl-BE" sz="2000" b="1" dirty="0"/>
              <a:t>Verstrenging re-integratie</a:t>
            </a:r>
          </a:p>
          <a:p>
            <a:pPr marL="817563" lvl="2" indent="-360363">
              <a:spcBef>
                <a:spcPts val="1000"/>
              </a:spcBef>
              <a:buFont typeface="Wingdings" panose="05000000000000000000" pitchFamily="2" charset="2"/>
              <a:buChar char="ü"/>
            </a:pPr>
            <a:r>
              <a:rPr lang="nl-BE" sz="1700" dirty="0"/>
              <a:t>Snellere opstart re-integratie acties, vanaf dag 1 (indien akkoord), maand 2 (preventie-arts), 8 weken (werkgever)</a:t>
            </a:r>
          </a:p>
          <a:p>
            <a:pPr marL="817563" lvl="2" indent="-360363">
              <a:spcBef>
                <a:spcPts val="1000"/>
              </a:spcBef>
              <a:buFont typeface="Wingdings" panose="05000000000000000000" pitchFamily="2" charset="2"/>
              <a:buChar char="ü"/>
            </a:pPr>
            <a:r>
              <a:rPr lang="nl-BE" sz="1700" dirty="0"/>
              <a:t>Sancties voor langdurig zieken van 10% van uitkering tot schorsing uitkering (vragenlijst niet invullen, afwezig zijn bij bemiddeling, …)</a:t>
            </a:r>
          </a:p>
          <a:p>
            <a:pPr marL="817563" lvl="2" indent="-360363">
              <a:spcBef>
                <a:spcPts val="1000"/>
              </a:spcBef>
              <a:buFont typeface="Wingdings" panose="05000000000000000000" pitchFamily="2" charset="2"/>
              <a:buChar char="ü"/>
            </a:pPr>
            <a:r>
              <a:rPr lang="nl-BE" sz="1700" dirty="0"/>
              <a:t>Procedure medische overmacht mogelijk na 6 maanden </a:t>
            </a:r>
            <a:br>
              <a:rPr lang="nl-BE" sz="1700" dirty="0"/>
            </a:br>
            <a:r>
              <a:rPr lang="nl-BE" sz="1700" dirty="0"/>
              <a:t>(</a:t>
            </a:r>
            <a:r>
              <a:rPr lang="nl-BE" sz="1700" dirty="0" err="1"/>
              <a:t>ipv</a:t>
            </a:r>
            <a:r>
              <a:rPr lang="nl-BE" sz="1700" dirty="0"/>
              <a:t> 9)</a:t>
            </a:r>
          </a:p>
          <a:p>
            <a:pPr marL="801688" lvl="2" indent="-344488">
              <a:spcBef>
                <a:spcPts val="1000"/>
              </a:spcBef>
              <a:buNone/>
            </a:pPr>
            <a:r>
              <a:rPr lang="nl-BE" sz="1700" dirty="0">
                <a:sym typeface="Wingdings" panose="05000000000000000000" pitchFamily="2" charset="2"/>
              </a:rPr>
              <a:t>  Bijkomend gevolg: volledige focus op sanctionering en geen tijd meer voor preventie</a:t>
            </a:r>
            <a:endParaRPr lang="nl-BE" sz="1700" b="1" dirty="0"/>
          </a:p>
          <a:p>
            <a:pPr marL="457200" lvl="2" indent="0">
              <a:spcBef>
                <a:spcPts val="1000"/>
              </a:spcBef>
              <a:buNone/>
            </a:pPr>
            <a:endParaRPr lang="nl-BE" sz="1600" dirty="0"/>
          </a:p>
        </p:txBody>
      </p:sp>
      <p:pic>
        <p:nvPicPr>
          <p:cNvPr id="5" name="Afbeelding 4">
            <a:extLst>
              <a:ext uri="{FF2B5EF4-FFF2-40B4-BE49-F238E27FC236}">
                <a16:creationId xmlns:a16="http://schemas.microsoft.com/office/drawing/2014/main" id="{CFBE8200-5A7D-6903-727F-AC78D6F4E85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205015" y="133692"/>
            <a:ext cx="816053" cy="816053"/>
          </a:xfrm>
          <a:prstGeom prst="rect">
            <a:avLst/>
          </a:prstGeom>
        </p:spPr>
      </p:pic>
      <p:pic>
        <p:nvPicPr>
          <p:cNvPr id="10" name="Afbeelding 9" descr="Afbeelding met illustratie, ontwerp, creativiteit&#10;&#10;Beschrijving automatisch gegenereerd met gemiddelde betrouwbaarheid">
            <a:extLst>
              <a:ext uri="{FF2B5EF4-FFF2-40B4-BE49-F238E27FC236}">
                <a16:creationId xmlns:a16="http://schemas.microsoft.com/office/drawing/2014/main" id="{C57B3DB2-9A4F-3F62-C9C7-E9B706F304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92" y="3264408"/>
            <a:ext cx="3599695" cy="3599695"/>
          </a:xfrm>
          <a:prstGeom prst="rect">
            <a:avLst/>
          </a:prstGeom>
        </p:spPr>
      </p:pic>
    </p:spTree>
    <p:extLst>
      <p:ext uri="{BB962C8B-B14F-4D97-AF65-F5344CB8AC3E}">
        <p14:creationId xmlns:p14="http://schemas.microsoft.com/office/powerpoint/2010/main" val="1139285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48C5DE8-165B-02A3-7702-62626E7CA47F}"/>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B355B65-8E74-727C-9C41-A1EE688DFE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ira Sans"/>
              <a:ea typeface="+mn-ea"/>
              <a:cs typeface="+mn-cs"/>
            </a:endParaRPr>
          </a:p>
        </p:txBody>
      </p:sp>
      <p:sp>
        <p:nvSpPr>
          <p:cNvPr id="2" name="Titel 1">
            <a:extLst>
              <a:ext uri="{FF2B5EF4-FFF2-40B4-BE49-F238E27FC236}">
                <a16:creationId xmlns:a16="http://schemas.microsoft.com/office/drawing/2014/main" id="{9297113D-D84B-C209-BC59-F75A4E84CB74}"/>
              </a:ext>
            </a:extLst>
          </p:cNvPr>
          <p:cNvSpPr>
            <a:spLocks noGrp="1"/>
          </p:cNvSpPr>
          <p:nvPr>
            <p:ph type="title"/>
          </p:nvPr>
        </p:nvSpPr>
        <p:spPr>
          <a:xfrm>
            <a:off x="841248" y="548640"/>
            <a:ext cx="3600860" cy="5431536"/>
          </a:xfrm>
        </p:spPr>
        <p:txBody>
          <a:bodyPr>
            <a:normAutofit/>
          </a:bodyPr>
          <a:lstStyle/>
          <a:p>
            <a:r>
              <a:rPr lang="nl-BE" sz="4600" dirty="0"/>
              <a:t>Beloftes regering?</a:t>
            </a:r>
            <a:br>
              <a:rPr lang="nl-BE" sz="4600" dirty="0"/>
            </a:br>
            <a:br>
              <a:rPr lang="nl-BE" sz="4600" dirty="0"/>
            </a:br>
            <a:endParaRPr lang="nl-BE" sz="4600" dirty="0"/>
          </a:p>
        </p:txBody>
      </p:sp>
      <p:sp>
        <p:nvSpPr>
          <p:cNvPr id="20" name="sketch line">
            <a:extLst>
              <a:ext uri="{FF2B5EF4-FFF2-40B4-BE49-F238E27FC236}">
                <a16:creationId xmlns:a16="http://schemas.microsoft.com/office/drawing/2014/main" id="{9C3FEAC2-2052-00CE-A623-8FC0C3197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ira Sans"/>
              <a:ea typeface="+mn-ea"/>
              <a:cs typeface="+mn-cs"/>
            </a:endParaRPr>
          </a:p>
        </p:txBody>
      </p:sp>
      <p:sp>
        <p:nvSpPr>
          <p:cNvPr id="3" name="Tijdelijke aanduiding voor inhoud 2">
            <a:extLst>
              <a:ext uri="{FF2B5EF4-FFF2-40B4-BE49-F238E27FC236}">
                <a16:creationId xmlns:a16="http://schemas.microsoft.com/office/drawing/2014/main" id="{3C235876-F8C0-5371-6828-D4C5ED80A298}"/>
              </a:ext>
            </a:extLst>
          </p:cNvPr>
          <p:cNvSpPr>
            <a:spLocks noGrp="1"/>
          </p:cNvSpPr>
          <p:nvPr>
            <p:ph idx="1"/>
          </p:nvPr>
        </p:nvSpPr>
        <p:spPr>
          <a:xfrm>
            <a:off x="5126418" y="552091"/>
            <a:ext cx="6224335" cy="5431536"/>
          </a:xfrm>
        </p:spPr>
        <p:txBody>
          <a:bodyPr anchor="ctr">
            <a:normAutofit lnSpcReduction="10000"/>
          </a:bodyPr>
          <a:lstStyle/>
          <a:p>
            <a:pPr marL="360363" lvl="1" indent="-360363">
              <a:spcBef>
                <a:spcPts val="1000"/>
              </a:spcBef>
              <a:buFont typeface="Wingdings" panose="05000000000000000000" pitchFamily="2" charset="2"/>
              <a:buChar char="Ø"/>
            </a:pPr>
            <a:r>
              <a:rPr lang="nl-BE" sz="2000" b="1" dirty="0"/>
              <a:t>Nieuw systeem van vervroegd pensioen op 60 jaar, mits 42 loopbaanjaren </a:t>
            </a:r>
          </a:p>
          <a:p>
            <a:pPr marL="817563" lvl="2" indent="-360363">
              <a:spcBef>
                <a:spcPts val="1000"/>
              </a:spcBef>
              <a:buFont typeface="Wingdings" panose="05000000000000000000" pitchFamily="2" charset="2"/>
              <a:buChar char="ü"/>
            </a:pPr>
            <a:r>
              <a:rPr lang="nl-BE" sz="1600" dirty="0"/>
              <a:t>Enkel 42 loopbaanjaren met 234 dagen effectieve tewerkstelling</a:t>
            </a:r>
          </a:p>
          <a:p>
            <a:pPr marL="817563" lvl="2" indent="-360363">
              <a:spcBef>
                <a:spcPts val="1000"/>
              </a:spcBef>
              <a:buFont typeface="Wingdings" panose="05000000000000000000" pitchFamily="2" charset="2"/>
              <a:buChar char="ü"/>
            </a:pPr>
            <a:r>
              <a:rPr lang="nl-BE" sz="1600" dirty="0"/>
              <a:t>Berekening 234 dagen: nauwelijks gelijkstellingen</a:t>
            </a:r>
          </a:p>
          <a:p>
            <a:pPr marL="1274763" lvl="3" indent="-360363">
              <a:spcBef>
                <a:spcPts val="1000"/>
              </a:spcBef>
              <a:buFont typeface="Wingdings" panose="05000000000000000000" pitchFamily="2" charset="2"/>
              <a:buChar char="ü"/>
            </a:pPr>
            <a:r>
              <a:rPr lang="nl-BE" sz="1400" dirty="0"/>
              <a:t>Arbeidsdagen (+ dagen waarop loon is betaald)</a:t>
            </a:r>
          </a:p>
          <a:p>
            <a:pPr marL="1274763" lvl="3" indent="-360363">
              <a:spcBef>
                <a:spcPts val="1000"/>
              </a:spcBef>
              <a:buFont typeface="Wingdings" panose="05000000000000000000" pitchFamily="2" charset="2"/>
              <a:buChar char="ü"/>
            </a:pPr>
            <a:r>
              <a:rPr lang="nl-BE" sz="1400" dirty="0"/>
              <a:t>Jaarlijkse vakantie</a:t>
            </a:r>
          </a:p>
          <a:p>
            <a:pPr marL="1274763" lvl="3" indent="-360363">
              <a:spcBef>
                <a:spcPts val="1000"/>
              </a:spcBef>
              <a:buFont typeface="Wingdings" panose="05000000000000000000" pitchFamily="2" charset="2"/>
              <a:buChar char="ü"/>
            </a:pPr>
            <a:r>
              <a:rPr lang="nl-BE" sz="1400" dirty="0"/>
              <a:t>Tijdelijke werkloosheid</a:t>
            </a:r>
          </a:p>
          <a:p>
            <a:pPr marL="890588" lvl="2" indent="0">
              <a:spcBef>
                <a:spcPts val="1000"/>
              </a:spcBef>
              <a:buNone/>
            </a:pPr>
            <a:r>
              <a:rPr lang="nl-BE" sz="1600" dirty="0">
                <a:sym typeface="Wingdings" panose="05000000000000000000" pitchFamily="2" charset="2"/>
              </a:rPr>
              <a:t> </a:t>
            </a:r>
            <a:r>
              <a:rPr lang="nl-BE" sz="1600" dirty="0"/>
              <a:t>Moederschapsrust telt dus momenteel NIET mee!!!!!!</a:t>
            </a:r>
          </a:p>
          <a:p>
            <a:pPr marL="360363" lvl="1" indent="-360363">
              <a:spcBef>
                <a:spcPts val="1000"/>
              </a:spcBef>
              <a:buFont typeface="Wingdings" panose="05000000000000000000" pitchFamily="2" charset="2"/>
              <a:buChar char="Ø"/>
            </a:pPr>
            <a:endParaRPr lang="nl-BE" sz="2000" b="1" dirty="0"/>
          </a:p>
          <a:p>
            <a:pPr marL="360363" lvl="1" indent="-360363">
              <a:spcBef>
                <a:spcPts val="1000"/>
              </a:spcBef>
              <a:buFont typeface="Wingdings" panose="05000000000000000000" pitchFamily="2" charset="2"/>
              <a:buChar char="Ø"/>
            </a:pPr>
            <a:r>
              <a:rPr lang="nl-BE" sz="2000" b="1" dirty="0"/>
              <a:t>Fiscale hervorming</a:t>
            </a:r>
          </a:p>
          <a:p>
            <a:pPr marL="817563" lvl="2" indent="-360363">
              <a:spcBef>
                <a:spcPts val="1000"/>
              </a:spcBef>
              <a:buFont typeface="Wingdings" panose="05000000000000000000" pitchFamily="2" charset="2"/>
              <a:buChar char="ü"/>
            </a:pPr>
            <a:r>
              <a:rPr lang="nl-BE" sz="1600" dirty="0"/>
              <a:t>Belofte van verhoging nettolonen: traject nog onduidelijk + twijfels naar aanleiding van begrotingstekort</a:t>
            </a:r>
          </a:p>
          <a:p>
            <a:pPr marL="817563" lvl="2" indent="-360363">
              <a:spcBef>
                <a:spcPts val="1000"/>
              </a:spcBef>
              <a:buFont typeface="Wingdings" panose="05000000000000000000" pitchFamily="2" charset="2"/>
              <a:buChar char="ü"/>
            </a:pPr>
            <a:r>
              <a:rPr lang="nl-BE" sz="1600" dirty="0"/>
              <a:t>Fiscale hervorming geeft ook verliezers: bv.</a:t>
            </a:r>
          </a:p>
          <a:p>
            <a:pPr marL="1274763" lvl="3" indent="-360363">
              <a:spcBef>
                <a:spcPts val="1000"/>
              </a:spcBef>
              <a:buFont typeface="Wingdings" panose="05000000000000000000" pitchFamily="2" charset="2"/>
              <a:buChar char="ü"/>
            </a:pPr>
            <a:r>
              <a:rPr lang="nl-BE" sz="1400" dirty="0"/>
              <a:t>Afbouw </a:t>
            </a:r>
            <a:r>
              <a:rPr lang="nl-BE" sz="1400" dirty="0" err="1"/>
              <a:t>huwelijksquotient</a:t>
            </a:r>
            <a:r>
              <a:rPr lang="nl-BE" sz="1400" dirty="0"/>
              <a:t> (verlaagt belasting bij partner zonder/met laag inkomen)</a:t>
            </a:r>
          </a:p>
          <a:p>
            <a:pPr marL="1274763" lvl="3" indent="-360363">
              <a:spcBef>
                <a:spcPts val="1000"/>
              </a:spcBef>
              <a:buFont typeface="Wingdings" panose="05000000000000000000" pitchFamily="2" charset="2"/>
              <a:buChar char="ü"/>
            </a:pPr>
            <a:r>
              <a:rPr lang="nl-BE" sz="1400" dirty="0"/>
              <a:t>Gelijktrekken van belastingaftrek voor kinderen</a:t>
            </a:r>
          </a:p>
          <a:p>
            <a:pPr marL="457200" lvl="2" indent="0">
              <a:spcBef>
                <a:spcPts val="1000"/>
              </a:spcBef>
              <a:buNone/>
            </a:pPr>
            <a:endParaRPr lang="nl-BE" sz="1600" dirty="0"/>
          </a:p>
        </p:txBody>
      </p:sp>
      <p:pic>
        <p:nvPicPr>
          <p:cNvPr id="5" name="Afbeelding 4">
            <a:extLst>
              <a:ext uri="{FF2B5EF4-FFF2-40B4-BE49-F238E27FC236}">
                <a16:creationId xmlns:a16="http://schemas.microsoft.com/office/drawing/2014/main" id="{FB004A6A-C8AB-6051-DDEE-F3137A976BA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205015" y="133692"/>
            <a:ext cx="816053" cy="816053"/>
          </a:xfrm>
          <a:prstGeom prst="rect">
            <a:avLst/>
          </a:prstGeom>
        </p:spPr>
      </p:pic>
      <p:pic>
        <p:nvPicPr>
          <p:cNvPr id="10" name="Afbeelding 9" descr="Afbeelding met illustratie, ontwerp, creativiteit&#10;&#10;Beschrijving automatisch gegenereerd met gemiddelde betrouwbaarheid">
            <a:extLst>
              <a:ext uri="{FF2B5EF4-FFF2-40B4-BE49-F238E27FC236}">
                <a16:creationId xmlns:a16="http://schemas.microsoft.com/office/drawing/2014/main" id="{8560DD86-5FE1-C6C4-5355-387C9B4AB9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92" y="3264408"/>
            <a:ext cx="3599695" cy="3599695"/>
          </a:xfrm>
          <a:prstGeom prst="rect">
            <a:avLst/>
          </a:prstGeom>
        </p:spPr>
      </p:pic>
    </p:spTree>
    <p:extLst>
      <p:ext uri="{BB962C8B-B14F-4D97-AF65-F5344CB8AC3E}">
        <p14:creationId xmlns:p14="http://schemas.microsoft.com/office/powerpoint/2010/main" val="13742076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E9CB3C3-36DD-3167-336E-F01E0E44E9B5}"/>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259E8DC-AABF-04DF-46E0-80B7D2EFA8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ira Sans"/>
              <a:ea typeface="+mn-ea"/>
              <a:cs typeface="+mn-cs"/>
            </a:endParaRPr>
          </a:p>
        </p:txBody>
      </p:sp>
      <p:sp>
        <p:nvSpPr>
          <p:cNvPr id="2" name="Titel 1">
            <a:extLst>
              <a:ext uri="{FF2B5EF4-FFF2-40B4-BE49-F238E27FC236}">
                <a16:creationId xmlns:a16="http://schemas.microsoft.com/office/drawing/2014/main" id="{FA7D797C-BDA9-4B59-8FB1-40E018594431}"/>
              </a:ext>
            </a:extLst>
          </p:cNvPr>
          <p:cNvSpPr>
            <a:spLocks noGrp="1"/>
          </p:cNvSpPr>
          <p:nvPr>
            <p:ph type="title"/>
          </p:nvPr>
        </p:nvSpPr>
        <p:spPr>
          <a:xfrm>
            <a:off x="841248" y="548640"/>
            <a:ext cx="3600860" cy="5431536"/>
          </a:xfrm>
        </p:spPr>
        <p:txBody>
          <a:bodyPr>
            <a:normAutofit/>
          </a:bodyPr>
          <a:lstStyle/>
          <a:p>
            <a:r>
              <a:rPr lang="nl-BE" sz="4600" dirty="0"/>
              <a:t>Beloftes regering?</a:t>
            </a:r>
            <a:br>
              <a:rPr lang="nl-BE" sz="4600" dirty="0"/>
            </a:br>
            <a:br>
              <a:rPr lang="nl-BE" sz="4600" dirty="0"/>
            </a:br>
            <a:endParaRPr lang="nl-BE" sz="4600" dirty="0"/>
          </a:p>
        </p:txBody>
      </p:sp>
      <p:sp>
        <p:nvSpPr>
          <p:cNvPr id="20" name="sketch line">
            <a:extLst>
              <a:ext uri="{FF2B5EF4-FFF2-40B4-BE49-F238E27FC236}">
                <a16:creationId xmlns:a16="http://schemas.microsoft.com/office/drawing/2014/main" id="{36A7AD94-F8C5-977B-B3F8-6CCB9DB37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ira Sans"/>
              <a:ea typeface="+mn-ea"/>
              <a:cs typeface="+mn-cs"/>
            </a:endParaRPr>
          </a:p>
        </p:txBody>
      </p:sp>
      <p:sp>
        <p:nvSpPr>
          <p:cNvPr id="3" name="Tijdelijke aanduiding voor inhoud 2">
            <a:extLst>
              <a:ext uri="{FF2B5EF4-FFF2-40B4-BE49-F238E27FC236}">
                <a16:creationId xmlns:a16="http://schemas.microsoft.com/office/drawing/2014/main" id="{56C570AC-2563-7BB7-4138-89BA25861CBE}"/>
              </a:ext>
            </a:extLst>
          </p:cNvPr>
          <p:cNvSpPr>
            <a:spLocks noGrp="1"/>
          </p:cNvSpPr>
          <p:nvPr>
            <p:ph idx="1"/>
          </p:nvPr>
        </p:nvSpPr>
        <p:spPr>
          <a:xfrm>
            <a:off x="5126418" y="552091"/>
            <a:ext cx="6224335" cy="5431536"/>
          </a:xfrm>
        </p:spPr>
        <p:txBody>
          <a:bodyPr anchor="ctr">
            <a:normAutofit/>
          </a:bodyPr>
          <a:lstStyle/>
          <a:p>
            <a:pPr marL="360363" lvl="1" indent="-360363">
              <a:spcBef>
                <a:spcPts val="1000"/>
              </a:spcBef>
              <a:buFont typeface="Wingdings" panose="05000000000000000000" pitchFamily="2" charset="2"/>
              <a:buChar char="Ø"/>
            </a:pPr>
            <a:r>
              <a:rPr lang="nl-BE" sz="2000" b="1"/>
              <a:t>Verminderen </a:t>
            </a:r>
            <a:r>
              <a:rPr lang="nl-BE" sz="2000" b="1" dirty="0"/>
              <a:t>begrotingstekort?</a:t>
            </a:r>
          </a:p>
          <a:p>
            <a:pPr marL="360363" lvl="1" indent="-360363">
              <a:spcBef>
                <a:spcPts val="1000"/>
              </a:spcBef>
              <a:buFont typeface="Wingdings" panose="05000000000000000000" pitchFamily="2" charset="2"/>
              <a:buChar char="Ø"/>
            </a:pPr>
            <a:endParaRPr lang="nl-BE" sz="2000" b="1" dirty="0"/>
          </a:p>
          <a:p>
            <a:pPr marL="360363" lvl="1" indent="-360363">
              <a:spcBef>
                <a:spcPts val="1000"/>
              </a:spcBef>
              <a:buFont typeface="Wingdings" panose="05000000000000000000" pitchFamily="2" charset="2"/>
              <a:buChar char="Ø"/>
            </a:pPr>
            <a:endParaRPr lang="nl-BE" sz="2000" b="1" dirty="0"/>
          </a:p>
          <a:p>
            <a:pPr marL="360363" lvl="1" indent="-360363">
              <a:spcBef>
                <a:spcPts val="1000"/>
              </a:spcBef>
              <a:buFont typeface="Wingdings" panose="05000000000000000000" pitchFamily="2" charset="2"/>
              <a:buChar char="Ø"/>
            </a:pPr>
            <a:endParaRPr lang="nl-BE" sz="2000" b="1" dirty="0"/>
          </a:p>
          <a:p>
            <a:pPr marL="360363" lvl="1" indent="-360363">
              <a:spcBef>
                <a:spcPts val="1000"/>
              </a:spcBef>
              <a:buFont typeface="Wingdings" panose="05000000000000000000" pitchFamily="2" charset="2"/>
              <a:buChar char="Ø"/>
            </a:pPr>
            <a:endParaRPr lang="nl-BE" sz="2000" b="1" dirty="0"/>
          </a:p>
          <a:p>
            <a:pPr marL="360363" lvl="1" indent="-360363">
              <a:spcBef>
                <a:spcPts val="1000"/>
              </a:spcBef>
              <a:buFont typeface="Wingdings" panose="05000000000000000000" pitchFamily="2" charset="2"/>
              <a:buChar char="Ø"/>
            </a:pPr>
            <a:endParaRPr lang="nl-BE" sz="2000" b="1" dirty="0"/>
          </a:p>
          <a:p>
            <a:pPr marL="360363" lvl="1" indent="-360363">
              <a:spcBef>
                <a:spcPts val="1000"/>
              </a:spcBef>
              <a:buFont typeface="Wingdings" panose="05000000000000000000" pitchFamily="2" charset="2"/>
              <a:buChar char="Ø"/>
            </a:pPr>
            <a:endParaRPr lang="nl-BE" sz="2000" b="1" dirty="0"/>
          </a:p>
          <a:p>
            <a:pPr marL="360363" lvl="1" indent="-360363">
              <a:spcBef>
                <a:spcPts val="1000"/>
              </a:spcBef>
              <a:buFont typeface="Wingdings" panose="05000000000000000000" pitchFamily="2" charset="2"/>
              <a:buChar char="Ø"/>
            </a:pPr>
            <a:endParaRPr lang="nl-BE" sz="2000" b="1" dirty="0"/>
          </a:p>
          <a:p>
            <a:pPr marL="360363" lvl="1" indent="-360363">
              <a:spcBef>
                <a:spcPts val="1000"/>
              </a:spcBef>
              <a:buFont typeface="Wingdings" panose="05000000000000000000" pitchFamily="2" charset="2"/>
              <a:buChar char="Ø"/>
            </a:pPr>
            <a:endParaRPr lang="nl-BE" sz="2000" b="1" dirty="0"/>
          </a:p>
          <a:p>
            <a:pPr marL="457200" lvl="2" indent="0">
              <a:spcBef>
                <a:spcPts val="1000"/>
              </a:spcBef>
              <a:buNone/>
            </a:pPr>
            <a:endParaRPr lang="nl-BE" sz="1600" dirty="0"/>
          </a:p>
        </p:txBody>
      </p:sp>
      <p:pic>
        <p:nvPicPr>
          <p:cNvPr id="5" name="Afbeelding 4">
            <a:extLst>
              <a:ext uri="{FF2B5EF4-FFF2-40B4-BE49-F238E27FC236}">
                <a16:creationId xmlns:a16="http://schemas.microsoft.com/office/drawing/2014/main" id="{FEF9B85C-9503-FE57-81F2-EE82306BACF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205015" y="133692"/>
            <a:ext cx="816053" cy="816053"/>
          </a:xfrm>
          <a:prstGeom prst="rect">
            <a:avLst/>
          </a:prstGeom>
        </p:spPr>
      </p:pic>
      <p:pic>
        <p:nvPicPr>
          <p:cNvPr id="10" name="Afbeelding 9" descr="Afbeelding met illustratie, ontwerp, creativiteit&#10;&#10;Beschrijving automatisch gegenereerd met gemiddelde betrouwbaarheid">
            <a:extLst>
              <a:ext uri="{FF2B5EF4-FFF2-40B4-BE49-F238E27FC236}">
                <a16:creationId xmlns:a16="http://schemas.microsoft.com/office/drawing/2014/main" id="{03B9912F-B39F-D701-EFFC-6F7669110A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92" y="3264408"/>
            <a:ext cx="3599695" cy="3599695"/>
          </a:xfrm>
          <a:prstGeom prst="rect">
            <a:avLst/>
          </a:prstGeom>
        </p:spPr>
      </p:pic>
      <p:graphicFrame>
        <p:nvGraphicFramePr>
          <p:cNvPr id="6" name="Tabel 5">
            <a:extLst>
              <a:ext uri="{FF2B5EF4-FFF2-40B4-BE49-F238E27FC236}">
                <a16:creationId xmlns:a16="http://schemas.microsoft.com/office/drawing/2014/main" id="{EF06F84C-7060-BCC6-4B03-D8EBE3C31857}"/>
              </a:ext>
            </a:extLst>
          </p:cNvPr>
          <p:cNvGraphicFramePr>
            <a:graphicFrameLocks noGrp="1"/>
          </p:cNvGraphicFramePr>
          <p:nvPr/>
        </p:nvGraphicFramePr>
        <p:xfrm>
          <a:off x="5082331" y="1977749"/>
          <a:ext cx="6918767" cy="2865120"/>
        </p:xfrm>
        <a:graphic>
          <a:graphicData uri="http://schemas.openxmlformats.org/drawingml/2006/table">
            <a:tbl>
              <a:tblPr firstRow="1" bandRow="1">
                <a:tableStyleId>{5C22544A-7EE6-4342-B048-85BDC9FD1C3A}</a:tableStyleId>
              </a:tblPr>
              <a:tblGrid>
                <a:gridCol w="1354238">
                  <a:extLst>
                    <a:ext uri="{9D8B030D-6E8A-4147-A177-3AD203B41FA5}">
                      <a16:colId xmlns:a16="http://schemas.microsoft.com/office/drawing/2014/main" val="3998097023"/>
                    </a:ext>
                  </a:extLst>
                </a:gridCol>
                <a:gridCol w="2071868">
                  <a:extLst>
                    <a:ext uri="{9D8B030D-6E8A-4147-A177-3AD203B41FA5}">
                      <a16:colId xmlns:a16="http://schemas.microsoft.com/office/drawing/2014/main" val="1892009299"/>
                    </a:ext>
                  </a:extLst>
                </a:gridCol>
                <a:gridCol w="3492661">
                  <a:extLst>
                    <a:ext uri="{9D8B030D-6E8A-4147-A177-3AD203B41FA5}">
                      <a16:colId xmlns:a16="http://schemas.microsoft.com/office/drawing/2014/main" val="1415296786"/>
                    </a:ext>
                  </a:extLst>
                </a:gridCol>
              </a:tblGrid>
              <a:tr h="560370">
                <a:tc>
                  <a:txBody>
                    <a:bodyPr/>
                    <a:lstStyle/>
                    <a:p>
                      <a:r>
                        <a:rPr lang="nl-BE" dirty="0">
                          <a:solidFill>
                            <a:schemeClr val="bg2">
                              <a:lumMod val="10000"/>
                            </a:schemeClr>
                          </a:solidFill>
                        </a:rPr>
                        <a:t>Jaartal</a:t>
                      </a:r>
                    </a:p>
                  </a:txBody>
                  <a:tcPr/>
                </a:tc>
                <a:tc>
                  <a:txBody>
                    <a:bodyPr/>
                    <a:lstStyle/>
                    <a:p>
                      <a:r>
                        <a:rPr lang="nl-BE" dirty="0">
                          <a:solidFill>
                            <a:schemeClr val="bg2">
                              <a:lumMod val="10000"/>
                            </a:schemeClr>
                          </a:solidFill>
                        </a:rPr>
                        <a:t>Begrotingstekort federale regering</a:t>
                      </a:r>
                    </a:p>
                  </a:txBody>
                  <a:tcPr/>
                </a:tc>
                <a:tc>
                  <a:txBody>
                    <a:bodyPr/>
                    <a:lstStyle/>
                    <a:p>
                      <a:r>
                        <a:rPr lang="nl-BE" dirty="0">
                          <a:solidFill>
                            <a:schemeClr val="bg2">
                              <a:lumMod val="10000"/>
                            </a:schemeClr>
                          </a:solidFill>
                        </a:rPr>
                        <a:t>Globale staatsschuld (in % van het BBP)</a:t>
                      </a:r>
                    </a:p>
                  </a:txBody>
                  <a:tcPr/>
                </a:tc>
                <a:extLst>
                  <a:ext uri="{0D108BD9-81ED-4DB2-BD59-A6C34878D82A}">
                    <a16:rowId xmlns:a16="http://schemas.microsoft.com/office/drawing/2014/main" val="2853797681"/>
                  </a:ext>
                </a:extLst>
              </a:tr>
              <a:tr h="370840">
                <a:tc>
                  <a:txBody>
                    <a:bodyPr/>
                    <a:lstStyle/>
                    <a:p>
                      <a:r>
                        <a:rPr lang="nl-BE" dirty="0">
                          <a:solidFill>
                            <a:schemeClr val="bg2">
                              <a:lumMod val="10000"/>
                            </a:schemeClr>
                          </a:solidFill>
                        </a:rPr>
                        <a:t>2025</a:t>
                      </a:r>
                    </a:p>
                  </a:txBody>
                  <a:tcPr/>
                </a:tc>
                <a:tc>
                  <a:txBody>
                    <a:bodyPr/>
                    <a:lstStyle/>
                    <a:p>
                      <a:r>
                        <a:rPr lang="nl-BE" dirty="0">
                          <a:solidFill>
                            <a:schemeClr val="bg2">
                              <a:lumMod val="10000"/>
                            </a:schemeClr>
                          </a:solidFill>
                        </a:rPr>
                        <a:t>-4,1%</a:t>
                      </a:r>
                    </a:p>
                  </a:txBody>
                  <a:tcPr/>
                </a:tc>
                <a:tc>
                  <a:txBody>
                    <a:bodyPr/>
                    <a:lstStyle/>
                    <a:p>
                      <a:r>
                        <a:rPr lang="nl-BE" dirty="0">
                          <a:solidFill>
                            <a:schemeClr val="bg2">
                              <a:lumMod val="10000"/>
                            </a:schemeClr>
                          </a:solidFill>
                        </a:rPr>
                        <a:t>108,2%, waarvan 84,4% federaal</a:t>
                      </a:r>
                    </a:p>
                  </a:txBody>
                  <a:tcPr/>
                </a:tc>
                <a:extLst>
                  <a:ext uri="{0D108BD9-81ED-4DB2-BD59-A6C34878D82A}">
                    <a16:rowId xmlns:a16="http://schemas.microsoft.com/office/drawing/2014/main" val="2588853128"/>
                  </a:ext>
                </a:extLst>
              </a:tr>
              <a:tr h="370840">
                <a:tc>
                  <a:txBody>
                    <a:bodyPr/>
                    <a:lstStyle/>
                    <a:p>
                      <a:r>
                        <a:rPr lang="nl-BE" dirty="0">
                          <a:solidFill>
                            <a:schemeClr val="bg2">
                              <a:lumMod val="10000"/>
                            </a:schemeClr>
                          </a:solidFill>
                        </a:rPr>
                        <a:t>2026</a:t>
                      </a:r>
                    </a:p>
                  </a:txBody>
                  <a:tcPr/>
                </a:tc>
                <a:tc>
                  <a:txBody>
                    <a:bodyPr/>
                    <a:lstStyle/>
                    <a:p>
                      <a:r>
                        <a:rPr lang="nl-BE" dirty="0">
                          <a:solidFill>
                            <a:schemeClr val="bg2">
                              <a:lumMod val="10000"/>
                            </a:schemeClr>
                          </a:solidFill>
                        </a:rPr>
                        <a:t>-4,1%</a:t>
                      </a:r>
                    </a:p>
                  </a:txBody>
                  <a:tcPr/>
                </a:tc>
                <a:tc>
                  <a:txBody>
                    <a:bodyPr/>
                    <a:lstStyle/>
                    <a:p>
                      <a:r>
                        <a:rPr lang="nl-BE" dirty="0">
                          <a:solidFill>
                            <a:schemeClr val="bg2">
                              <a:lumMod val="10000"/>
                            </a:schemeClr>
                          </a:solidFill>
                        </a:rPr>
                        <a:t>111,5%, waarvan 86,5% federaal</a:t>
                      </a:r>
                    </a:p>
                  </a:txBody>
                  <a:tcPr/>
                </a:tc>
                <a:extLst>
                  <a:ext uri="{0D108BD9-81ED-4DB2-BD59-A6C34878D82A}">
                    <a16:rowId xmlns:a16="http://schemas.microsoft.com/office/drawing/2014/main" val="3062872341"/>
                  </a:ext>
                </a:extLst>
              </a:tr>
              <a:tr h="370840">
                <a:tc>
                  <a:txBody>
                    <a:bodyPr/>
                    <a:lstStyle/>
                    <a:p>
                      <a:r>
                        <a:rPr lang="nl-BE" dirty="0">
                          <a:solidFill>
                            <a:schemeClr val="bg2">
                              <a:lumMod val="10000"/>
                            </a:schemeClr>
                          </a:solidFill>
                        </a:rPr>
                        <a:t>2027</a:t>
                      </a:r>
                    </a:p>
                  </a:txBody>
                  <a:tcPr/>
                </a:tc>
                <a:tc>
                  <a:txBody>
                    <a:bodyPr/>
                    <a:lstStyle/>
                    <a:p>
                      <a:r>
                        <a:rPr lang="nl-BE" dirty="0">
                          <a:solidFill>
                            <a:schemeClr val="bg2">
                              <a:lumMod val="10000"/>
                            </a:schemeClr>
                          </a:solidFill>
                        </a:rPr>
                        <a:t>-4,3%</a:t>
                      </a:r>
                    </a:p>
                  </a:txBody>
                  <a:tcPr/>
                </a:tc>
                <a:tc>
                  <a:txBody>
                    <a:bodyPr/>
                    <a:lstStyle/>
                    <a:p>
                      <a:r>
                        <a:rPr lang="nl-BE" dirty="0">
                          <a:solidFill>
                            <a:schemeClr val="bg2">
                              <a:lumMod val="10000"/>
                            </a:schemeClr>
                          </a:solidFill>
                        </a:rPr>
                        <a:t>113,7%, waarvan 88,1% federaal</a:t>
                      </a:r>
                    </a:p>
                  </a:txBody>
                  <a:tcPr/>
                </a:tc>
                <a:extLst>
                  <a:ext uri="{0D108BD9-81ED-4DB2-BD59-A6C34878D82A}">
                    <a16:rowId xmlns:a16="http://schemas.microsoft.com/office/drawing/2014/main" val="611487225"/>
                  </a:ext>
                </a:extLst>
              </a:tr>
              <a:tr h="370840">
                <a:tc>
                  <a:txBody>
                    <a:bodyPr/>
                    <a:lstStyle/>
                    <a:p>
                      <a:r>
                        <a:rPr lang="nl-BE" dirty="0">
                          <a:solidFill>
                            <a:schemeClr val="bg2">
                              <a:lumMod val="10000"/>
                            </a:schemeClr>
                          </a:solidFill>
                        </a:rPr>
                        <a:t>2028</a:t>
                      </a:r>
                    </a:p>
                  </a:txBody>
                  <a:tcPr/>
                </a:tc>
                <a:tc>
                  <a:txBody>
                    <a:bodyPr/>
                    <a:lstStyle/>
                    <a:p>
                      <a:r>
                        <a:rPr lang="nl-BE" dirty="0">
                          <a:solidFill>
                            <a:schemeClr val="bg2">
                              <a:lumMod val="10000"/>
                            </a:schemeClr>
                          </a:solidFill>
                        </a:rPr>
                        <a:t>-4,5%</a:t>
                      </a:r>
                    </a:p>
                  </a:txBody>
                  <a:tcPr/>
                </a:tc>
                <a:tc>
                  <a:txBody>
                    <a:bodyPr/>
                    <a:lstStyle/>
                    <a:p>
                      <a:r>
                        <a:rPr lang="nl-BE" dirty="0">
                          <a:solidFill>
                            <a:schemeClr val="bg2">
                              <a:lumMod val="10000"/>
                            </a:schemeClr>
                          </a:solidFill>
                        </a:rPr>
                        <a:t>116,1%, waarvan 90% federaal</a:t>
                      </a:r>
                    </a:p>
                  </a:txBody>
                  <a:tcPr/>
                </a:tc>
                <a:extLst>
                  <a:ext uri="{0D108BD9-81ED-4DB2-BD59-A6C34878D82A}">
                    <a16:rowId xmlns:a16="http://schemas.microsoft.com/office/drawing/2014/main" val="3541622956"/>
                  </a:ext>
                </a:extLst>
              </a:tr>
              <a:tr h="370840">
                <a:tc>
                  <a:txBody>
                    <a:bodyPr/>
                    <a:lstStyle/>
                    <a:p>
                      <a:r>
                        <a:rPr lang="nl-BE" dirty="0">
                          <a:solidFill>
                            <a:schemeClr val="bg2">
                              <a:lumMod val="10000"/>
                            </a:schemeClr>
                          </a:solidFill>
                        </a:rPr>
                        <a:t>2029</a:t>
                      </a:r>
                    </a:p>
                  </a:txBody>
                  <a:tcPr/>
                </a:tc>
                <a:tc>
                  <a:txBody>
                    <a:bodyPr/>
                    <a:lstStyle/>
                    <a:p>
                      <a:r>
                        <a:rPr lang="nl-BE" dirty="0">
                          <a:solidFill>
                            <a:schemeClr val="bg2">
                              <a:lumMod val="10000"/>
                            </a:schemeClr>
                          </a:solidFill>
                        </a:rPr>
                        <a:t>-5,2%</a:t>
                      </a:r>
                    </a:p>
                  </a:txBody>
                  <a:tcPr/>
                </a:tc>
                <a:tc>
                  <a:txBody>
                    <a:bodyPr/>
                    <a:lstStyle/>
                    <a:p>
                      <a:r>
                        <a:rPr lang="nl-BE" dirty="0">
                          <a:solidFill>
                            <a:schemeClr val="bg2">
                              <a:lumMod val="10000"/>
                            </a:schemeClr>
                          </a:solidFill>
                        </a:rPr>
                        <a:t>119,0%, waarvan 92,4% federaal</a:t>
                      </a:r>
                    </a:p>
                  </a:txBody>
                  <a:tcPr/>
                </a:tc>
                <a:extLst>
                  <a:ext uri="{0D108BD9-81ED-4DB2-BD59-A6C34878D82A}">
                    <a16:rowId xmlns:a16="http://schemas.microsoft.com/office/drawing/2014/main" val="1373932541"/>
                  </a:ext>
                </a:extLst>
              </a:tr>
              <a:tr h="370840">
                <a:tc>
                  <a:txBody>
                    <a:bodyPr/>
                    <a:lstStyle/>
                    <a:p>
                      <a:r>
                        <a:rPr lang="nl-BE" dirty="0">
                          <a:solidFill>
                            <a:schemeClr val="bg2">
                              <a:lumMod val="10000"/>
                            </a:schemeClr>
                          </a:solidFill>
                        </a:rPr>
                        <a:t>2030</a:t>
                      </a:r>
                    </a:p>
                  </a:txBody>
                  <a:tcPr/>
                </a:tc>
                <a:tc>
                  <a:txBody>
                    <a:bodyPr/>
                    <a:lstStyle/>
                    <a:p>
                      <a:r>
                        <a:rPr lang="nl-BE" dirty="0">
                          <a:solidFill>
                            <a:schemeClr val="bg2">
                              <a:lumMod val="10000"/>
                            </a:schemeClr>
                          </a:solidFill>
                        </a:rPr>
                        <a:t>-5,4%</a:t>
                      </a:r>
                    </a:p>
                  </a:txBody>
                  <a:tcPr/>
                </a:tc>
                <a:tc>
                  <a:txBody>
                    <a:bodyPr/>
                    <a:lstStyle/>
                    <a:p>
                      <a:r>
                        <a:rPr lang="nl-BE" dirty="0">
                          <a:solidFill>
                            <a:schemeClr val="bg2">
                              <a:lumMod val="10000"/>
                            </a:schemeClr>
                          </a:solidFill>
                        </a:rPr>
                        <a:t>122,1%, waarvan 94,9% federaal</a:t>
                      </a:r>
                    </a:p>
                  </a:txBody>
                  <a:tcPr/>
                </a:tc>
                <a:extLst>
                  <a:ext uri="{0D108BD9-81ED-4DB2-BD59-A6C34878D82A}">
                    <a16:rowId xmlns:a16="http://schemas.microsoft.com/office/drawing/2014/main" val="2699039952"/>
                  </a:ext>
                </a:extLst>
              </a:tr>
            </a:tbl>
          </a:graphicData>
        </a:graphic>
      </p:graphicFrame>
      <p:sp>
        <p:nvSpPr>
          <p:cNvPr id="4" name="ZoneTexte 3">
            <a:extLst>
              <a:ext uri="{FF2B5EF4-FFF2-40B4-BE49-F238E27FC236}">
                <a16:creationId xmlns:a16="http://schemas.microsoft.com/office/drawing/2014/main" id="{E9F0E2DC-7A28-5DF1-87D7-4E565A2AC05F}"/>
              </a:ext>
            </a:extLst>
          </p:cNvPr>
          <p:cNvSpPr txBox="1"/>
          <p:nvPr/>
        </p:nvSpPr>
        <p:spPr>
          <a:xfrm>
            <a:off x="5034816" y="5054100"/>
            <a:ext cx="58997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noProof="0" dirty="0">
                <a:ln>
                  <a:noFill/>
                </a:ln>
                <a:solidFill>
                  <a:srgbClr val="00807B"/>
                </a:solidFill>
                <a:effectLst/>
                <a:uLnTx/>
                <a:uFillTx/>
                <a:latin typeface="Fira Sans" panose="020B0503050000020004" pitchFamily="34" charset="0"/>
                <a:ea typeface="+mn-ea"/>
                <a:cs typeface="+mn-cs"/>
              </a:rPr>
              <a:t>Bron: </a:t>
            </a:r>
            <a:r>
              <a:rPr kumimoji="0" lang="nl-BE" sz="1400" b="0" i="0" u="none" strike="noStrike" kern="1200" cap="none" spc="0" normalizeH="0" baseline="0" noProof="0">
                <a:ln>
                  <a:noFill/>
                </a:ln>
                <a:solidFill>
                  <a:srgbClr val="00807B"/>
                </a:solidFill>
                <a:effectLst/>
                <a:uLnTx/>
                <a:uFillTx/>
                <a:latin typeface="Fira Sans" panose="020B0503050000020004" pitchFamily="34" charset="0"/>
                <a:ea typeface="+mn-ea"/>
                <a:cs typeface="+mn-cs"/>
              </a:rPr>
              <a:t>raming Monitoringscomité  </a:t>
            </a:r>
            <a:r>
              <a:rPr kumimoji="0" lang="nl-BE" sz="1400" b="0" i="0" u="none" strike="noStrike" kern="1200" cap="none" spc="0" normalizeH="0" baseline="0" noProof="0" dirty="0">
                <a:ln>
                  <a:noFill/>
                </a:ln>
                <a:solidFill>
                  <a:srgbClr val="00807B"/>
                </a:solidFill>
                <a:effectLst/>
                <a:uLnTx/>
                <a:uFillTx/>
                <a:latin typeface="Fira Sans" panose="020B0503050000020004" pitchFamily="34" charset="0"/>
                <a:ea typeface="+mn-ea"/>
                <a:cs typeface="+mn-cs"/>
              </a:rPr>
              <a:t>- Juli 2025</a:t>
            </a:r>
            <a:endParaRPr kumimoji="0" lang="fr-BE" sz="1400" b="0" i="0" u="none" strike="noStrike" kern="1200" cap="none" spc="0" normalizeH="0" baseline="0" noProof="0" dirty="0">
              <a:ln>
                <a:noFill/>
              </a:ln>
              <a:solidFill>
                <a:srgbClr val="00807B"/>
              </a:solidFill>
              <a:effectLst/>
              <a:uLnTx/>
              <a:uFillTx/>
              <a:latin typeface="Fira Sans" panose="020B0503050000020004" pitchFamily="34" charset="0"/>
              <a:ea typeface="+mn-ea"/>
              <a:cs typeface="+mn-cs"/>
            </a:endParaRPr>
          </a:p>
        </p:txBody>
      </p:sp>
    </p:spTree>
    <p:extLst>
      <p:ext uri="{BB962C8B-B14F-4D97-AF65-F5344CB8AC3E}">
        <p14:creationId xmlns:p14="http://schemas.microsoft.com/office/powerpoint/2010/main" val="39060851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78DC6-4822-07A1-A53B-4274A5D503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3B672A-DFCF-AA5F-39BB-2AD7B1D4E490}"/>
              </a:ext>
            </a:extLst>
          </p:cNvPr>
          <p:cNvSpPr>
            <a:spLocks noGrp="1"/>
          </p:cNvSpPr>
          <p:nvPr>
            <p:ph type="title"/>
          </p:nvPr>
        </p:nvSpPr>
        <p:spPr>
          <a:xfrm>
            <a:off x="1042823" y="758019"/>
            <a:ext cx="7071030" cy="1454051"/>
          </a:xfrm>
        </p:spPr>
        <p:txBody>
          <a:bodyPr>
            <a:normAutofit/>
          </a:bodyPr>
          <a:lstStyle/>
          <a:p>
            <a:r>
              <a:rPr lang="nl-BE" sz="3600" dirty="0"/>
              <a:t>Evolutie globale schuldgraad</a:t>
            </a:r>
          </a:p>
        </p:txBody>
      </p:sp>
      <p:pic>
        <p:nvPicPr>
          <p:cNvPr id="7" name="Graphic 6" descr="Piggy Bank">
            <a:extLst>
              <a:ext uri="{FF2B5EF4-FFF2-40B4-BE49-F238E27FC236}">
                <a16:creationId xmlns:a16="http://schemas.microsoft.com/office/drawing/2014/main" id="{12354896-5E29-A77A-7BE3-99182BC860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22009" y="-465366"/>
            <a:ext cx="3620021" cy="3620021"/>
          </a:xfrm>
          <a:prstGeom prst="rect">
            <a:avLst/>
          </a:prstGeom>
        </p:spPr>
      </p:pic>
      <p:sp>
        <p:nvSpPr>
          <p:cNvPr id="3" name="Content Placeholder 2">
            <a:extLst>
              <a:ext uri="{FF2B5EF4-FFF2-40B4-BE49-F238E27FC236}">
                <a16:creationId xmlns:a16="http://schemas.microsoft.com/office/drawing/2014/main" id="{7270106B-6498-EA7D-E227-7434AB67F046}"/>
              </a:ext>
            </a:extLst>
          </p:cNvPr>
          <p:cNvSpPr>
            <a:spLocks noGrp="1"/>
          </p:cNvSpPr>
          <p:nvPr>
            <p:ph idx="1"/>
          </p:nvPr>
        </p:nvSpPr>
        <p:spPr>
          <a:xfrm>
            <a:off x="6090574" y="2421682"/>
            <a:ext cx="4977578" cy="4335957"/>
          </a:xfrm>
        </p:spPr>
        <p:txBody>
          <a:bodyPr anchor="ctr">
            <a:normAutofit/>
          </a:bodyPr>
          <a:lstStyle/>
          <a:p>
            <a:endParaRPr lang="nl-BE" sz="1600" dirty="0"/>
          </a:p>
          <a:p>
            <a:endParaRPr lang="nl-BE" sz="1100" dirty="0">
              <a:solidFill>
                <a:schemeClr val="tx2"/>
              </a:solidFill>
            </a:endParaRPr>
          </a:p>
        </p:txBody>
      </p:sp>
      <p:pic>
        <p:nvPicPr>
          <p:cNvPr id="4" name="Afbeelding 3">
            <a:extLst>
              <a:ext uri="{FF2B5EF4-FFF2-40B4-BE49-F238E27FC236}">
                <a16:creationId xmlns:a16="http://schemas.microsoft.com/office/drawing/2014/main" id="{2566B8F4-EA41-E4AE-C0CE-74EE16C4AD5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49970" y="140380"/>
            <a:ext cx="816053" cy="816053"/>
          </a:xfrm>
          <a:prstGeom prst="rect">
            <a:avLst/>
          </a:prstGeom>
        </p:spPr>
      </p:pic>
      <p:graphicFrame>
        <p:nvGraphicFramePr>
          <p:cNvPr id="6" name="DATA_DEBTRATIO" descr="FR &gt; ENSEMBLE DES POUVOIRS PUBLICS &gt; TAUX D'ENDETTEMENT&#10;NL &gt; GEHEEL VAN DE OVERHEDEN &gt; SCHULDGRAAD&#10;EN &gt; GENERAL GOVERNMENT &gt; DEBT RATIO&#10;">
            <a:extLst>
              <a:ext uri="{FF2B5EF4-FFF2-40B4-BE49-F238E27FC236}">
                <a16:creationId xmlns:a16="http://schemas.microsoft.com/office/drawing/2014/main" id="{050F30F2-EB73-4C59-BA01-EFBC13CFC394}"/>
              </a:ext>
            </a:extLst>
          </p:cNvPr>
          <p:cNvGraphicFramePr>
            <a:graphicFrameLocks/>
          </p:cNvGraphicFramePr>
          <p:nvPr/>
        </p:nvGraphicFramePr>
        <p:xfrm>
          <a:off x="651090" y="2992317"/>
          <a:ext cx="11055270" cy="3194685"/>
        </p:xfrm>
        <a:graphic>
          <a:graphicData uri="http://schemas.openxmlformats.org/drawingml/2006/chart">
            <c:chart xmlns:c="http://schemas.openxmlformats.org/drawingml/2006/chart" xmlns:r="http://schemas.openxmlformats.org/officeDocument/2006/relationships" r:id="rId6"/>
          </a:graphicData>
        </a:graphic>
      </p:graphicFrame>
      <p:sp>
        <p:nvSpPr>
          <p:cNvPr id="11" name="Tekstvak 10">
            <a:extLst>
              <a:ext uri="{FF2B5EF4-FFF2-40B4-BE49-F238E27FC236}">
                <a16:creationId xmlns:a16="http://schemas.microsoft.com/office/drawing/2014/main" id="{42EE3FBE-C80A-B7C6-90B2-9394C6E7D854}"/>
              </a:ext>
            </a:extLst>
          </p:cNvPr>
          <p:cNvSpPr txBox="1"/>
          <p:nvPr/>
        </p:nvSpPr>
        <p:spPr>
          <a:xfrm>
            <a:off x="1123848" y="1951672"/>
            <a:ext cx="6838624" cy="646331"/>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nl-BE" sz="1800" b="0" i="0" u="none" strike="noStrike" kern="1200" cap="none" spc="0" normalizeH="0" baseline="0" noProof="0" dirty="0">
                <a:ln>
                  <a:noFill/>
                </a:ln>
                <a:solidFill>
                  <a:srgbClr val="00807B"/>
                </a:solidFill>
                <a:effectLst/>
                <a:uLnTx/>
                <a:uFillTx/>
                <a:latin typeface="Fira Sans" panose="020B0503050000020004" pitchFamily="34" charset="0"/>
                <a:ea typeface="+mn-ea"/>
                <a:cs typeface="+mn-cs"/>
              </a:rPr>
              <a:t>In % van het BBP (bron: Federaal Agentschap van de Schuld)</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nl-BE" sz="1800" b="0" i="0" u="none" strike="noStrike" kern="1200" cap="none" spc="0" normalizeH="0" baseline="0" noProof="0" dirty="0">
              <a:ln>
                <a:noFill/>
              </a:ln>
              <a:solidFill>
                <a:srgbClr val="00807B"/>
              </a:solidFill>
              <a:effectLst/>
              <a:uLnTx/>
              <a:uFillTx/>
              <a:latin typeface="Fira Sans" panose="020B0503050000020004" pitchFamily="34" charset="0"/>
              <a:ea typeface="+mn-ea"/>
              <a:cs typeface="+mn-cs"/>
            </a:endParaRPr>
          </a:p>
        </p:txBody>
      </p:sp>
    </p:spTree>
    <p:extLst>
      <p:ext uri="{BB962C8B-B14F-4D97-AF65-F5344CB8AC3E}">
        <p14:creationId xmlns:p14="http://schemas.microsoft.com/office/powerpoint/2010/main" val="28272040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C8D37DE-B090-8C5D-4558-4B26A37A26F0}"/>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FDB4B61-2A31-F97C-F490-242A2012A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ira Sans"/>
              <a:ea typeface="+mn-ea"/>
              <a:cs typeface="+mn-cs"/>
            </a:endParaRPr>
          </a:p>
        </p:txBody>
      </p:sp>
      <p:sp>
        <p:nvSpPr>
          <p:cNvPr id="2" name="Titel 1">
            <a:extLst>
              <a:ext uri="{FF2B5EF4-FFF2-40B4-BE49-F238E27FC236}">
                <a16:creationId xmlns:a16="http://schemas.microsoft.com/office/drawing/2014/main" id="{D1130C40-57A7-612C-062F-17C825083E2A}"/>
              </a:ext>
            </a:extLst>
          </p:cNvPr>
          <p:cNvSpPr>
            <a:spLocks noGrp="1"/>
          </p:cNvSpPr>
          <p:nvPr>
            <p:ph type="title"/>
          </p:nvPr>
        </p:nvSpPr>
        <p:spPr>
          <a:xfrm>
            <a:off x="841248" y="548640"/>
            <a:ext cx="3600860" cy="5431536"/>
          </a:xfrm>
        </p:spPr>
        <p:txBody>
          <a:bodyPr>
            <a:normAutofit/>
          </a:bodyPr>
          <a:lstStyle/>
          <a:p>
            <a:r>
              <a:rPr lang="nl-BE" sz="4600" dirty="0"/>
              <a:t>Beloftes regering?</a:t>
            </a:r>
            <a:br>
              <a:rPr lang="nl-BE" sz="4600" dirty="0"/>
            </a:br>
            <a:br>
              <a:rPr lang="nl-BE" sz="4600" dirty="0"/>
            </a:br>
            <a:endParaRPr lang="nl-BE" sz="4600" dirty="0"/>
          </a:p>
        </p:txBody>
      </p:sp>
      <p:sp>
        <p:nvSpPr>
          <p:cNvPr id="20" name="sketch line">
            <a:extLst>
              <a:ext uri="{FF2B5EF4-FFF2-40B4-BE49-F238E27FC236}">
                <a16:creationId xmlns:a16="http://schemas.microsoft.com/office/drawing/2014/main" id="{F189789D-30F8-CA9C-9297-49DE070D5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ira Sans"/>
              <a:ea typeface="+mn-ea"/>
              <a:cs typeface="+mn-cs"/>
            </a:endParaRPr>
          </a:p>
        </p:txBody>
      </p:sp>
      <p:sp>
        <p:nvSpPr>
          <p:cNvPr id="3" name="Tijdelijke aanduiding voor inhoud 2">
            <a:extLst>
              <a:ext uri="{FF2B5EF4-FFF2-40B4-BE49-F238E27FC236}">
                <a16:creationId xmlns:a16="http://schemas.microsoft.com/office/drawing/2014/main" id="{4D721BB7-0300-3F3C-CCC7-471C01D1450B}"/>
              </a:ext>
            </a:extLst>
          </p:cNvPr>
          <p:cNvSpPr>
            <a:spLocks noGrp="1"/>
          </p:cNvSpPr>
          <p:nvPr>
            <p:ph idx="1"/>
          </p:nvPr>
        </p:nvSpPr>
        <p:spPr>
          <a:xfrm>
            <a:off x="5126418" y="552091"/>
            <a:ext cx="6224335" cy="5431536"/>
          </a:xfrm>
        </p:spPr>
        <p:txBody>
          <a:bodyPr anchor="ctr">
            <a:normAutofit/>
          </a:bodyPr>
          <a:lstStyle/>
          <a:p>
            <a:pPr marL="360363" lvl="1" indent="-360363">
              <a:spcBef>
                <a:spcPts val="1000"/>
              </a:spcBef>
              <a:buFont typeface="Wingdings" panose="05000000000000000000" pitchFamily="2" charset="2"/>
              <a:buChar char="Ø"/>
            </a:pPr>
            <a:r>
              <a:rPr lang="nl-BE" sz="2000" b="1" dirty="0"/>
              <a:t>Meerwaardebelasting: afgezwakt en nog niet goedgekeurd</a:t>
            </a:r>
          </a:p>
          <a:p>
            <a:pPr marL="360363" lvl="1" indent="-360363">
              <a:spcBef>
                <a:spcPts val="1000"/>
              </a:spcBef>
              <a:buFont typeface="Wingdings" panose="05000000000000000000" pitchFamily="2" charset="2"/>
              <a:buChar char="Ø"/>
            </a:pPr>
            <a:endParaRPr lang="nl-BE" sz="2000" b="1" dirty="0"/>
          </a:p>
          <a:p>
            <a:pPr marL="360363" lvl="1" indent="-360363">
              <a:spcBef>
                <a:spcPts val="1000"/>
              </a:spcBef>
              <a:buFont typeface="Wingdings" panose="05000000000000000000" pitchFamily="2" charset="2"/>
              <a:buChar char="Ø"/>
            </a:pPr>
            <a:r>
              <a:rPr lang="nl-BE" sz="2000" b="1" dirty="0"/>
              <a:t>Invoeren familiekrediet: debat moet nog starten</a:t>
            </a:r>
          </a:p>
          <a:p>
            <a:pPr marL="360363" lvl="1" indent="-360363">
              <a:spcBef>
                <a:spcPts val="1000"/>
              </a:spcBef>
              <a:buFont typeface="Wingdings" panose="05000000000000000000" pitchFamily="2" charset="2"/>
              <a:buChar char="Ø"/>
            </a:pPr>
            <a:endParaRPr lang="nl-BE" sz="2000" b="1" dirty="0"/>
          </a:p>
          <a:p>
            <a:pPr marL="360363" lvl="1" indent="-360363">
              <a:spcBef>
                <a:spcPts val="1000"/>
              </a:spcBef>
              <a:buFont typeface="Wingdings" panose="05000000000000000000" pitchFamily="2" charset="2"/>
              <a:buChar char="Ø"/>
            </a:pPr>
            <a:r>
              <a:rPr lang="nl-BE" sz="2000" b="1" dirty="0"/>
              <a:t>…</a:t>
            </a:r>
          </a:p>
          <a:p>
            <a:pPr marL="457200" lvl="2" indent="0">
              <a:spcBef>
                <a:spcPts val="1000"/>
              </a:spcBef>
              <a:buNone/>
            </a:pPr>
            <a:endParaRPr lang="nl-BE" sz="1600" dirty="0"/>
          </a:p>
        </p:txBody>
      </p:sp>
      <p:pic>
        <p:nvPicPr>
          <p:cNvPr id="5" name="Afbeelding 4">
            <a:extLst>
              <a:ext uri="{FF2B5EF4-FFF2-40B4-BE49-F238E27FC236}">
                <a16:creationId xmlns:a16="http://schemas.microsoft.com/office/drawing/2014/main" id="{D472E9B6-74C9-6022-6AAB-423C149CE91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205015" y="133692"/>
            <a:ext cx="816053" cy="816053"/>
          </a:xfrm>
          <a:prstGeom prst="rect">
            <a:avLst/>
          </a:prstGeom>
        </p:spPr>
      </p:pic>
      <p:pic>
        <p:nvPicPr>
          <p:cNvPr id="10" name="Afbeelding 9" descr="Afbeelding met illustratie, ontwerp, creativiteit&#10;&#10;Beschrijving automatisch gegenereerd met gemiddelde betrouwbaarheid">
            <a:extLst>
              <a:ext uri="{FF2B5EF4-FFF2-40B4-BE49-F238E27FC236}">
                <a16:creationId xmlns:a16="http://schemas.microsoft.com/office/drawing/2014/main" id="{9E06A823-4B49-67DE-6B00-61422F00F9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92" y="3264408"/>
            <a:ext cx="3599695" cy="3599695"/>
          </a:xfrm>
          <a:prstGeom prst="rect">
            <a:avLst/>
          </a:prstGeom>
        </p:spPr>
      </p:pic>
    </p:spTree>
    <p:extLst>
      <p:ext uri="{BB962C8B-B14F-4D97-AF65-F5344CB8AC3E}">
        <p14:creationId xmlns:p14="http://schemas.microsoft.com/office/powerpoint/2010/main" val="2371571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9D05B-4C96-F13F-E886-0C05E056ACE3}"/>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C7DA7C0A-B4C6-BF37-EB77-5A6BE198ED0D}"/>
              </a:ext>
            </a:extLst>
          </p:cNvPr>
          <p:cNvSpPr>
            <a:spLocks noGrp="1"/>
          </p:cNvSpPr>
          <p:nvPr>
            <p:ph type="title"/>
          </p:nvPr>
        </p:nvSpPr>
        <p:spPr>
          <a:xfrm>
            <a:off x="838200" y="17260"/>
            <a:ext cx="10515600" cy="1325563"/>
          </a:xfrm>
        </p:spPr>
        <p:txBody>
          <a:bodyPr>
            <a:noAutofit/>
          </a:bodyPr>
          <a:lstStyle/>
          <a:p>
            <a:pPr algn="ctr"/>
            <a:r>
              <a:rPr lang="nl-BE" sz="3600" dirty="0"/>
              <a:t>Regeerakkoord</a:t>
            </a:r>
          </a:p>
        </p:txBody>
      </p:sp>
      <p:sp>
        <p:nvSpPr>
          <p:cNvPr id="6" name="Tijdelijke aanduiding voor inhoud 2">
            <a:extLst>
              <a:ext uri="{FF2B5EF4-FFF2-40B4-BE49-F238E27FC236}">
                <a16:creationId xmlns:a16="http://schemas.microsoft.com/office/drawing/2014/main" id="{4C784610-BED1-EE51-2B80-7E3D433CE4FE}"/>
              </a:ext>
            </a:extLst>
          </p:cNvPr>
          <p:cNvSpPr txBox="1">
            <a:spLocks/>
          </p:cNvSpPr>
          <p:nvPr/>
        </p:nvSpPr>
        <p:spPr>
          <a:xfrm>
            <a:off x="7546066" y="4262683"/>
            <a:ext cx="2968487" cy="10349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2"/>
                </a:solidFill>
                <a:latin typeface="Fira Sans" panose="020B0503050000020004" pitchFamily="34" charset="0"/>
                <a:ea typeface="Fira Sans" panose="020B05030500000200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Fira Sans" panose="020B0503050000020004" pitchFamily="34" charset="0"/>
                <a:ea typeface="Fira Sans" panose="020B05030500000200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2"/>
                </a:solidFill>
                <a:latin typeface="Fira Sans" panose="020B0503050000020004" pitchFamily="34" charset="0"/>
                <a:ea typeface="Fira Sans" panose="020B05030500000200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Fira Sans" panose="020B0503050000020004" pitchFamily="34" charset="0"/>
                <a:ea typeface="Fira Sans" panose="020B05030500000200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Fira Sans" panose="020B0503050000020004" pitchFamily="34" charset="0"/>
                <a:ea typeface="Fira Sans" panose="020B05030500000200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nl-BE" sz="2400" b="0" i="0" u="none" strike="noStrike" kern="1200" cap="none" spc="0" normalizeH="0" baseline="0" noProof="0">
              <a:ln>
                <a:noFill/>
              </a:ln>
              <a:solidFill>
                <a:srgbClr val="00807B"/>
              </a:solidFill>
              <a:effectLst/>
              <a:uLnTx/>
              <a:uFillTx/>
              <a:latin typeface="Fira Sans" panose="020B0503050000020004" pitchFamily="34" charset="0"/>
              <a:ea typeface="Fira Sans" panose="020B0503050000020004" pitchFamily="34" charset="0"/>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nl-BE" sz="2400" b="0" i="0" u="none" strike="noStrike" kern="1200" cap="none" spc="0" normalizeH="0" baseline="0" noProof="0">
              <a:ln>
                <a:noFill/>
              </a:ln>
              <a:solidFill>
                <a:srgbClr val="00807B"/>
              </a:solidFill>
              <a:effectLst/>
              <a:uLnTx/>
              <a:uFillTx/>
              <a:latin typeface="Fira Sans" panose="020B0503050000020004" pitchFamily="34" charset="0"/>
              <a:ea typeface="Fira Sans" panose="020B0503050000020004" pitchFamily="34" charset="0"/>
              <a:cs typeface="+mn-cs"/>
            </a:endParaRPr>
          </a:p>
        </p:txBody>
      </p:sp>
      <p:pic>
        <p:nvPicPr>
          <p:cNvPr id="2" name="Afbeelding 1">
            <a:extLst>
              <a:ext uri="{FF2B5EF4-FFF2-40B4-BE49-F238E27FC236}">
                <a16:creationId xmlns:a16="http://schemas.microsoft.com/office/drawing/2014/main" id="{7BDBFFF6-D2FE-5CE5-7060-E746341EF82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215613" y="104509"/>
            <a:ext cx="816053" cy="816053"/>
          </a:xfrm>
          <a:prstGeom prst="rect">
            <a:avLst/>
          </a:prstGeom>
        </p:spPr>
      </p:pic>
      <p:pic>
        <p:nvPicPr>
          <p:cNvPr id="9" name="Afbeelding 8">
            <a:extLst>
              <a:ext uri="{FF2B5EF4-FFF2-40B4-BE49-F238E27FC236}">
                <a16:creationId xmlns:a16="http://schemas.microsoft.com/office/drawing/2014/main" id="{BCA69547-8AF5-73FC-9D6D-F596144DF032}"/>
              </a:ext>
            </a:extLst>
          </p:cNvPr>
          <p:cNvPicPr>
            <a:picLocks noChangeAspect="1"/>
          </p:cNvPicPr>
          <p:nvPr/>
        </p:nvPicPr>
        <p:blipFill>
          <a:blip r:embed="rId4"/>
          <a:stretch>
            <a:fillRect/>
          </a:stretch>
        </p:blipFill>
        <p:spPr>
          <a:xfrm>
            <a:off x="604365" y="1143564"/>
            <a:ext cx="5457532" cy="5391207"/>
          </a:xfrm>
          <a:prstGeom prst="rect">
            <a:avLst/>
          </a:prstGeom>
          <a:solidFill>
            <a:schemeClr val="accent2"/>
          </a:solidFill>
          <a:ln>
            <a:solidFill>
              <a:schemeClr val="accent2"/>
            </a:solidFill>
          </a:ln>
        </p:spPr>
      </p:pic>
      <p:sp>
        <p:nvSpPr>
          <p:cNvPr id="11" name="Tijdelijke aanduiding voor inhoud 2">
            <a:extLst>
              <a:ext uri="{FF2B5EF4-FFF2-40B4-BE49-F238E27FC236}">
                <a16:creationId xmlns:a16="http://schemas.microsoft.com/office/drawing/2014/main" id="{1FAC6DF8-4AA3-3EEB-5C58-115753E3214A}"/>
              </a:ext>
            </a:extLst>
          </p:cNvPr>
          <p:cNvSpPr txBox="1">
            <a:spLocks/>
          </p:cNvSpPr>
          <p:nvPr/>
        </p:nvSpPr>
        <p:spPr>
          <a:xfrm>
            <a:off x="6794092" y="1184446"/>
            <a:ext cx="4429262" cy="5391207"/>
          </a:xfrm>
          <a:prstGeom prst="rect">
            <a:avLst/>
          </a:prstGeom>
          <a:ln w="53975">
            <a:solidFill>
              <a:schemeClr val="accent2"/>
            </a:solid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2"/>
                </a:solidFill>
                <a:latin typeface="Fira Sans" panose="020B0503050000020004" pitchFamily="34" charset="0"/>
                <a:ea typeface="Fira Sans" panose="020B05030500000200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Fira Sans" panose="020B0503050000020004" pitchFamily="34" charset="0"/>
                <a:ea typeface="Fira Sans" panose="020B05030500000200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2"/>
                </a:solidFill>
                <a:latin typeface="Fira Sans" panose="020B0503050000020004" pitchFamily="34" charset="0"/>
                <a:ea typeface="Fira Sans" panose="020B05030500000200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Fira Sans" panose="020B0503050000020004" pitchFamily="34" charset="0"/>
                <a:ea typeface="Fira Sans" panose="020B05030500000200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Fira Sans" panose="020B0503050000020004" pitchFamily="34" charset="0"/>
                <a:ea typeface="Fira Sans" panose="020B05030500000200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nl-BE" sz="400" dirty="0"/>
          </a:p>
          <a:p>
            <a:pPr marL="0" indent="0" algn="ctr">
              <a:buNone/>
            </a:pPr>
            <a:r>
              <a:rPr lang="nl-BE" sz="2400" dirty="0"/>
              <a:t>Bijkomend:</a:t>
            </a:r>
          </a:p>
          <a:p>
            <a:pPr marL="0" indent="0" algn="ctr">
              <a:buNone/>
            </a:pPr>
            <a:r>
              <a:rPr lang="nl-BE" sz="2400" dirty="0"/>
              <a:t>afgelopen jaren al RSZ-lastenvermindering voor de ondernemingen van </a:t>
            </a:r>
            <a:r>
              <a:rPr lang="nl-BE" sz="2400" b="1" u="sng" dirty="0"/>
              <a:t>€14,4 miljard per jaar </a:t>
            </a:r>
            <a:r>
              <a:rPr lang="nl-BE" sz="2400" dirty="0"/>
              <a:t>zonder duidelijke tegenprestatie!</a:t>
            </a:r>
          </a:p>
          <a:p>
            <a:pPr marL="0" indent="0" algn="ctr">
              <a:buNone/>
            </a:pPr>
            <a:endParaRPr lang="nl-BE" sz="2400" dirty="0"/>
          </a:p>
          <a:p>
            <a:pPr marL="0" indent="0" algn="ctr">
              <a:buNone/>
            </a:pPr>
            <a:endParaRPr lang="nl-BE" sz="2400" dirty="0"/>
          </a:p>
          <a:p>
            <a:pPr marL="0" indent="0" algn="ctr">
              <a:buNone/>
            </a:pPr>
            <a:endParaRPr lang="nl-BE" sz="2400" dirty="0"/>
          </a:p>
          <a:p>
            <a:pPr marL="0" indent="0" algn="ctr">
              <a:buNone/>
            </a:pPr>
            <a:r>
              <a:rPr lang="nl-BE" sz="2400" dirty="0"/>
              <a:t>Belangrijke basis van tekort in de sociale zekerheid!</a:t>
            </a:r>
            <a:endParaRPr lang="nl-BE" sz="1400" dirty="0"/>
          </a:p>
          <a:p>
            <a:endParaRPr lang="nl-BE" sz="1400" b="1" dirty="0"/>
          </a:p>
          <a:p>
            <a:pPr lvl="1"/>
            <a:endParaRPr lang="nl-BE" sz="1400" dirty="0"/>
          </a:p>
          <a:p>
            <a:pPr lvl="1"/>
            <a:endParaRPr lang="nl-BE" sz="1400" dirty="0"/>
          </a:p>
          <a:p>
            <a:pPr lvl="1"/>
            <a:endParaRPr lang="nl-BE" sz="1400" dirty="0"/>
          </a:p>
          <a:p>
            <a:pPr lvl="1"/>
            <a:endParaRPr lang="nl-BE" sz="1400" dirty="0"/>
          </a:p>
        </p:txBody>
      </p:sp>
      <p:sp>
        <p:nvSpPr>
          <p:cNvPr id="12" name="Pijl: omlaag 11">
            <a:extLst>
              <a:ext uri="{FF2B5EF4-FFF2-40B4-BE49-F238E27FC236}">
                <a16:creationId xmlns:a16="http://schemas.microsoft.com/office/drawing/2014/main" id="{A3788CB6-1BF2-F256-8A6D-E3DC4361D888}"/>
              </a:ext>
            </a:extLst>
          </p:cNvPr>
          <p:cNvSpPr/>
          <p:nvPr/>
        </p:nvSpPr>
        <p:spPr>
          <a:xfrm>
            <a:off x="8497445" y="3696099"/>
            <a:ext cx="1022555" cy="1133168"/>
          </a:xfrm>
          <a:prstGeom prst="downArrow">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228320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0B5999-6D8E-F583-EB73-3D786FA414AF}"/>
              </a:ext>
            </a:extLst>
          </p:cNvPr>
          <p:cNvSpPr>
            <a:spLocks noGrp="1"/>
          </p:cNvSpPr>
          <p:nvPr>
            <p:ph type="title"/>
          </p:nvPr>
        </p:nvSpPr>
        <p:spPr>
          <a:xfrm>
            <a:off x="294963" y="1474567"/>
            <a:ext cx="3795252" cy="1919257"/>
          </a:xfrm>
        </p:spPr>
        <p:txBody>
          <a:bodyPr>
            <a:normAutofit/>
          </a:bodyPr>
          <a:lstStyle/>
          <a:p>
            <a:pPr algn="ctr"/>
            <a:r>
              <a:rPr lang="nl-BE" sz="3500" dirty="0">
                <a:solidFill>
                  <a:schemeClr val="accent2"/>
                </a:solidFill>
              </a:rPr>
              <a:t>Schijnoverleg</a:t>
            </a:r>
          </a:p>
        </p:txBody>
      </p:sp>
      <p:pic>
        <p:nvPicPr>
          <p:cNvPr id="5" name="Afbeelding 4">
            <a:extLst>
              <a:ext uri="{FF2B5EF4-FFF2-40B4-BE49-F238E27FC236}">
                <a16:creationId xmlns:a16="http://schemas.microsoft.com/office/drawing/2014/main" id="{381B667F-6584-5846-B2BE-245B84693BD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205015" y="133692"/>
            <a:ext cx="816053" cy="816053"/>
          </a:xfrm>
          <a:prstGeom prst="rect">
            <a:avLst/>
          </a:prstGeom>
        </p:spPr>
      </p:pic>
      <p:pic>
        <p:nvPicPr>
          <p:cNvPr id="10" name="Afbeelding 9" descr="Afbeelding met illustratie, ontwerp, creativiteit&#10;&#10;Beschrijving automatisch gegenereerd met gemiddelde betrouwbaarheid">
            <a:extLst>
              <a:ext uri="{FF2B5EF4-FFF2-40B4-BE49-F238E27FC236}">
                <a16:creationId xmlns:a16="http://schemas.microsoft.com/office/drawing/2014/main" id="{94E8A1B5-9EC9-7B10-1920-29145E9C99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6152" y="1484066"/>
            <a:ext cx="3599695" cy="3599695"/>
          </a:xfrm>
          <a:prstGeom prst="rect">
            <a:avLst/>
          </a:prstGeom>
        </p:spPr>
      </p:pic>
      <p:sp>
        <p:nvSpPr>
          <p:cNvPr id="7" name="Titel 1">
            <a:extLst>
              <a:ext uri="{FF2B5EF4-FFF2-40B4-BE49-F238E27FC236}">
                <a16:creationId xmlns:a16="http://schemas.microsoft.com/office/drawing/2014/main" id="{B5F358FA-7248-34EB-926F-E61143C06A8C}"/>
              </a:ext>
            </a:extLst>
          </p:cNvPr>
          <p:cNvSpPr txBox="1">
            <a:spLocks/>
          </p:cNvSpPr>
          <p:nvPr/>
        </p:nvSpPr>
        <p:spPr>
          <a:xfrm>
            <a:off x="7905679" y="1509743"/>
            <a:ext cx="3795252" cy="19192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1"/>
                </a:solidFill>
                <a:latin typeface="Fira Sans SemiBold" panose="020B0603050000020004" pitchFamily="34" charset="0"/>
                <a:ea typeface="Fira Sans SemiBold" panose="020B0603050000020004" pitchFamily="34"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nl-BE" sz="3500" dirty="0">
                <a:solidFill>
                  <a:schemeClr val="accent2"/>
                </a:solidFill>
              </a:rPr>
              <a:t>Weren overleg</a:t>
            </a:r>
          </a:p>
        </p:txBody>
      </p:sp>
      <p:sp>
        <p:nvSpPr>
          <p:cNvPr id="8" name="Titel 1">
            <a:extLst>
              <a:ext uri="{FF2B5EF4-FFF2-40B4-BE49-F238E27FC236}">
                <a16:creationId xmlns:a16="http://schemas.microsoft.com/office/drawing/2014/main" id="{4A57682A-57F5-2C19-B255-7B1EBC46AEF5}"/>
              </a:ext>
            </a:extLst>
          </p:cNvPr>
          <p:cNvSpPr txBox="1">
            <a:spLocks/>
          </p:cNvSpPr>
          <p:nvPr/>
        </p:nvSpPr>
        <p:spPr>
          <a:xfrm>
            <a:off x="294963" y="3625834"/>
            <a:ext cx="3795252" cy="19192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1"/>
                </a:solidFill>
                <a:latin typeface="Fira Sans SemiBold" panose="020B0603050000020004" pitchFamily="34" charset="0"/>
                <a:ea typeface="Fira Sans SemiBold" panose="020B0603050000020004" pitchFamily="34"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nl-BE" sz="3500" dirty="0">
                <a:solidFill>
                  <a:schemeClr val="accent2"/>
                </a:solidFill>
              </a:rPr>
              <a:t>Recht om actie te voeren onder druk</a:t>
            </a:r>
          </a:p>
        </p:txBody>
      </p:sp>
      <p:sp>
        <p:nvSpPr>
          <p:cNvPr id="9" name="Titel 1">
            <a:extLst>
              <a:ext uri="{FF2B5EF4-FFF2-40B4-BE49-F238E27FC236}">
                <a16:creationId xmlns:a16="http://schemas.microsoft.com/office/drawing/2014/main" id="{17D6F38E-77BC-283E-BEBA-B85D6FE58EBA}"/>
              </a:ext>
            </a:extLst>
          </p:cNvPr>
          <p:cNvSpPr txBox="1">
            <a:spLocks/>
          </p:cNvSpPr>
          <p:nvPr/>
        </p:nvSpPr>
        <p:spPr>
          <a:xfrm>
            <a:off x="7478286" y="3625834"/>
            <a:ext cx="4650037" cy="19192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accent1"/>
                </a:solidFill>
                <a:latin typeface="Fira Sans SemiBold" panose="020B0603050000020004" pitchFamily="34" charset="0"/>
                <a:ea typeface="Fira Sans SemiBold" panose="020B0603050000020004" pitchFamily="34"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nl-BE" sz="3500" dirty="0">
                <a:solidFill>
                  <a:schemeClr val="accent2"/>
                </a:solidFill>
              </a:rPr>
              <a:t>Aantasten bescherming</a:t>
            </a:r>
          </a:p>
        </p:txBody>
      </p:sp>
      <p:sp>
        <p:nvSpPr>
          <p:cNvPr id="11" name="Titel 1">
            <a:extLst>
              <a:ext uri="{FF2B5EF4-FFF2-40B4-BE49-F238E27FC236}">
                <a16:creationId xmlns:a16="http://schemas.microsoft.com/office/drawing/2014/main" id="{32F72D5C-78FB-35A1-B55A-678CA6073E13}"/>
              </a:ext>
            </a:extLst>
          </p:cNvPr>
          <p:cNvSpPr txBox="1">
            <a:spLocks/>
          </p:cNvSpPr>
          <p:nvPr/>
        </p:nvSpPr>
        <p:spPr>
          <a:xfrm>
            <a:off x="3055778" y="0"/>
            <a:ext cx="6080442" cy="19192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1"/>
                </a:solidFill>
                <a:latin typeface="Fira Sans SemiBold" panose="020B0603050000020004" pitchFamily="34" charset="0"/>
                <a:ea typeface="Fira Sans SemiBold" panose="020B0603050000020004" pitchFamily="34"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nl-BE" sz="4600" dirty="0"/>
              <a:t>Wat met het sociaal overleg? </a:t>
            </a:r>
          </a:p>
        </p:txBody>
      </p:sp>
    </p:spTree>
    <p:extLst>
      <p:ext uri="{BB962C8B-B14F-4D97-AF65-F5344CB8AC3E}">
        <p14:creationId xmlns:p14="http://schemas.microsoft.com/office/powerpoint/2010/main" val="1380076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2A0581-98EE-0A30-4D06-358023E29C8F}"/>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D764D0A-8387-10AE-78D8-2F985CF7A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ira Sans"/>
              <a:ea typeface="+mn-ea"/>
              <a:cs typeface="+mn-cs"/>
            </a:endParaRPr>
          </a:p>
        </p:txBody>
      </p:sp>
      <p:sp>
        <p:nvSpPr>
          <p:cNvPr id="2" name="Titel 1">
            <a:extLst>
              <a:ext uri="{FF2B5EF4-FFF2-40B4-BE49-F238E27FC236}">
                <a16:creationId xmlns:a16="http://schemas.microsoft.com/office/drawing/2014/main" id="{77D35236-9AE5-557A-D40F-5F17C4DD085B}"/>
              </a:ext>
            </a:extLst>
          </p:cNvPr>
          <p:cNvSpPr>
            <a:spLocks noGrp="1"/>
          </p:cNvSpPr>
          <p:nvPr>
            <p:ph type="title"/>
          </p:nvPr>
        </p:nvSpPr>
        <p:spPr>
          <a:xfrm>
            <a:off x="841248" y="548640"/>
            <a:ext cx="3600860" cy="5431536"/>
          </a:xfrm>
        </p:spPr>
        <p:txBody>
          <a:bodyPr>
            <a:normAutofit/>
          </a:bodyPr>
          <a:lstStyle/>
          <a:p>
            <a:r>
              <a:rPr lang="nl-BE" sz="4600" dirty="0"/>
              <a:t>Wat met het sociaal overleg?</a:t>
            </a:r>
            <a:br>
              <a:rPr lang="nl-BE" sz="4600" dirty="0"/>
            </a:br>
            <a:br>
              <a:rPr lang="nl-BE" sz="4600" dirty="0"/>
            </a:br>
            <a:endParaRPr lang="nl-BE" sz="4600" dirty="0"/>
          </a:p>
        </p:txBody>
      </p:sp>
      <p:sp>
        <p:nvSpPr>
          <p:cNvPr id="20" name="sketch line">
            <a:extLst>
              <a:ext uri="{FF2B5EF4-FFF2-40B4-BE49-F238E27FC236}">
                <a16:creationId xmlns:a16="http://schemas.microsoft.com/office/drawing/2014/main" id="{31BB4267-37E1-504D-1D45-1694744A0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ira Sans"/>
              <a:ea typeface="+mn-ea"/>
              <a:cs typeface="+mn-cs"/>
            </a:endParaRPr>
          </a:p>
        </p:txBody>
      </p:sp>
      <p:sp>
        <p:nvSpPr>
          <p:cNvPr id="3" name="Tijdelijke aanduiding voor inhoud 2">
            <a:extLst>
              <a:ext uri="{FF2B5EF4-FFF2-40B4-BE49-F238E27FC236}">
                <a16:creationId xmlns:a16="http://schemas.microsoft.com/office/drawing/2014/main" id="{9C1C4A57-771F-DE52-6BEE-F533673C6BB1}"/>
              </a:ext>
            </a:extLst>
          </p:cNvPr>
          <p:cNvSpPr>
            <a:spLocks noGrp="1"/>
          </p:cNvSpPr>
          <p:nvPr>
            <p:ph idx="1"/>
          </p:nvPr>
        </p:nvSpPr>
        <p:spPr>
          <a:xfrm>
            <a:off x="5126418" y="552091"/>
            <a:ext cx="6224335" cy="5431536"/>
          </a:xfrm>
        </p:spPr>
        <p:txBody>
          <a:bodyPr anchor="ctr">
            <a:normAutofit fontScale="92500"/>
          </a:bodyPr>
          <a:lstStyle/>
          <a:p>
            <a:pPr marL="360363" lvl="1" indent="-360363">
              <a:spcBef>
                <a:spcPts val="1000"/>
              </a:spcBef>
              <a:buFont typeface="Wingdings" panose="05000000000000000000" pitchFamily="2" charset="2"/>
              <a:buChar char="Ø"/>
            </a:pPr>
            <a:r>
              <a:rPr lang="nl-BE" sz="2000" b="1" dirty="0"/>
              <a:t>Schijnoverleg</a:t>
            </a:r>
          </a:p>
          <a:p>
            <a:pPr marL="817563" lvl="2" indent="-360363">
              <a:spcBef>
                <a:spcPts val="1000"/>
              </a:spcBef>
              <a:buFont typeface="Wingdings" panose="05000000000000000000" pitchFamily="2" charset="2"/>
              <a:buChar char="ü"/>
            </a:pPr>
            <a:r>
              <a:rPr lang="nl-BE" sz="1600" dirty="0"/>
              <a:t>Vaak zeer korte adviesperiodes</a:t>
            </a:r>
          </a:p>
          <a:p>
            <a:pPr marL="360363" lvl="1" indent="-360363">
              <a:spcBef>
                <a:spcPts val="1000"/>
              </a:spcBef>
              <a:buFont typeface="Wingdings" panose="05000000000000000000" pitchFamily="2" charset="2"/>
              <a:buChar char="Ø"/>
            </a:pPr>
            <a:endParaRPr lang="nl-BE" sz="2000" b="1" dirty="0"/>
          </a:p>
          <a:p>
            <a:pPr marL="360363" lvl="1" indent="-360363">
              <a:spcBef>
                <a:spcPts val="1000"/>
              </a:spcBef>
              <a:buFont typeface="Wingdings" panose="05000000000000000000" pitchFamily="2" charset="2"/>
              <a:buChar char="Ø"/>
            </a:pPr>
            <a:r>
              <a:rPr lang="nl-BE" sz="2000" b="1" dirty="0"/>
              <a:t>Weren overleg</a:t>
            </a:r>
          </a:p>
          <a:p>
            <a:pPr marL="817563" lvl="2" indent="-360363">
              <a:spcBef>
                <a:spcPts val="1000"/>
              </a:spcBef>
              <a:buFont typeface="Wingdings" panose="05000000000000000000" pitchFamily="2" charset="2"/>
              <a:buChar char="ü"/>
            </a:pPr>
            <a:r>
              <a:rPr lang="nl-BE" sz="1600" dirty="0"/>
              <a:t>Uurroosters niet meer in arbeidsreglement</a:t>
            </a:r>
          </a:p>
          <a:p>
            <a:pPr marL="817563" lvl="2" indent="-360363">
              <a:spcBef>
                <a:spcPts val="1000"/>
              </a:spcBef>
              <a:buFont typeface="Wingdings" panose="05000000000000000000" pitchFamily="2" charset="2"/>
              <a:buChar char="ü"/>
            </a:pPr>
            <a:r>
              <a:rPr lang="nl-BE" sz="1600" dirty="0"/>
              <a:t>Vrijwillige overuren = overuren zonder sociaal overleg</a:t>
            </a:r>
          </a:p>
          <a:p>
            <a:pPr marL="817563" lvl="2" indent="-360363">
              <a:spcBef>
                <a:spcPts val="1000"/>
              </a:spcBef>
              <a:buFont typeface="Wingdings" panose="05000000000000000000" pitchFamily="2" charset="2"/>
              <a:buChar char="ü"/>
            </a:pPr>
            <a:r>
              <a:rPr lang="nl-BE" sz="1600" dirty="0"/>
              <a:t>Sociale partners uit het beheer van de </a:t>
            </a:r>
            <a:r>
              <a:rPr lang="nl-BE" sz="1600" dirty="0" err="1"/>
              <a:t>hulpkas</a:t>
            </a:r>
            <a:endParaRPr lang="nl-BE" sz="1600" dirty="0"/>
          </a:p>
          <a:p>
            <a:pPr marL="457200" lvl="2" indent="0">
              <a:spcBef>
                <a:spcPts val="1000"/>
              </a:spcBef>
              <a:buNone/>
            </a:pPr>
            <a:endParaRPr lang="nl-BE" sz="1600" b="1" dirty="0"/>
          </a:p>
          <a:p>
            <a:pPr marL="360363" marR="0" lvl="1" indent="-360363"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nl-BE" sz="2000" b="1" i="0" u="none" strike="noStrike" kern="1200" cap="none" spc="0" normalizeH="0" baseline="0" noProof="0" dirty="0">
                <a:ln>
                  <a:noFill/>
                </a:ln>
                <a:solidFill>
                  <a:srgbClr val="00807B"/>
                </a:solidFill>
                <a:effectLst/>
                <a:uLnTx/>
                <a:uFillTx/>
                <a:latin typeface="Fira Sans" panose="020B0503050000020004" pitchFamily="34" charset="0"/>
                <a:cs typeface="+mn-cs"/>
              </a:rPr>
              <a:t>Aantasten bescherming:</a:t>
            </a:r>
            <a:endParaRPr lang="nl-BE" sz="2000" b="1" dirty="0">
              <a:solidFill>
                <a:srgbClr val="00807B"/>
              </a:solidFill>
            </a:endParaRPr>
          </a:p>
          <a:p>
            <a:pPr marL="817563" lvl="2" indent="-360363">
              <a:spcBef>
                <a:spcPts val="1000"/>
              </a:spcBef>
              <a:buFont typeface="Wingdings" panose="05000000000000000000" pitchFamily="2" charset="2"/>
              <a:buChar char="ü"/>
              <a:defRPr/>
            </a:pPr>
            <a:r>
              <a:rPr lang="nl-BE" sz="1600" dirty="0"/>
              <a:t>Ontslagbescherming van niet-verkozen kandidaten SV van twee jaar naar 6 maanden</a:t>
            </a:r>
          </a:p>
          <a:p>
            <a:pPr marL="457200" lvl="2" indent="0">
              <a:spcBef>
                <a:spcPts val="1000"/>
              </a:spcBef>
              <a:buNone/>
            </a:pPr>
            <a:endParaRPr lang="nl-BE" sz="1600" dirty="0"/>
          </a:p>
          <a:p>
            <a:pPr marL="360363" marR="0" lvl="1" indent="-360363"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nl-BE" sz="2000" b="1" i="0" u="none" strike="noStrike" kern="1200" cap="none" spc="0" normalizeH="0" baseline="0" noProof="0" dirty="0">
                <a:ln>
                  <a:noFill/>
                </a:ln>
                <a:solidFill>
                  <a:srgbClr val="00807B"/>
                </a:solidFill>
                <a:effectLst/>
                <a:uLnTx/>
                <a:uFillTx/>
                <a:latin typeface="Fira Sans" panose="020B0503050000020004" pitchFamily="34" charset="0"/>
                <a:cs typeface="+mn-cs"/>
              </a:rPr>
              <a:t>Recht om actie te voeren onder druk</a:t>
            </a:r>
          </a:p>
          <a:p>
            <a:pPr marL="817563" marR="0" lvl="2" indent="-360363"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nl-BE" sz="1600" b="0" i="0" u="none" strike="noStrike" kern="1200" cap="none" spc="0" normalizeH="0" baseline="0" noProof="0" dirty="0">
                <a:ln>
                  <a:noFill/>
                </a:ln>
                <a:solidFill>
                  <a:srgbClr val="00807B"/>
                </a:solidFill>
                <a:effectLst/>
                <a:uLnTx/>
                <a:uFillTx/>
                <a:latin typeface="Fira Sans" panose="020B0503050000020004" pitchFamily="34" charset="0"/>
                <a:cs typeface="+mn-cs"/>
              </a:rPr>
              <a:t>Vraag tot verduidelijken stakingsrecht aan sociale partners</a:t>
            </a:r>
          </a:p>
          <a:p>
            <a:pPr marL="817563" marR="0" lvl="2" indent="-360363"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lang="nl-BE" sz="1600" dirty="0">
                <a:solidFill>
                  <a:srgbClr val="00807B"/>
                </a:solidFill>
              </a:rPr>
              <a:t>Betogingsverbod relschoppers: hoe gaat dit gehandhaafd worden en risico op aantasting vrijheid van betogen? </a:t>
            </a:r>
          </a:p>
          <a:p>
            <a:pPr marL="817563" marR="0" lvl="2" indent="-360363"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kumimoji="0" lang="nl-BE" sz="1600" b="1" i="0" u="none" strike="noStrike" kern="1200" cap="none" spc="0" normalizeH="0" baseline="0" noProof="0" dirty="0">
              <a:ln>
                <a:noFill/>
              </a:ln>
              <a:solidFill>
                <a:srgbClr val="00807B"/>
              </a:solidFill>
              <a:effectLst/>
              <a:uLnTx/>
              <a:uFillTx/>
              <a:latin typeface="Fira Sans" panose="020B0503050000020004" pitchFamily="34" charset="0"/>
              <a:cs typeface="+mn-cs"/>
            </a:endParaRPr>
          </a:p>
          <a:p>
            <a:pPr marL="457200" lvl="2" indent="0">
              <a:spcBef>
                <a:spcPts val="1000"/>
              </a:spcBef>
              <a:buNone/>
            </a:pPr>
            <a:endParaRPr lang="nl-BE" sz="1600" dirty="0"/>
          </a:p>
        </p:txBody>
      </p:sp>
      <p:pic>
        <p:nvPicPr>
          <p:cNvPr id="5" name="Afbeelding 4">
            <a:extLst>
              <a:ext uri="{FF2B5EF4-FFF2-40B4-BE49-F238E27FC236}">
                <a16:creationId xmlns:a16="http://schemas.microsoft.com/office/drawing/2014/main" id="{A8F327E9-620A-8B2A-4ED2-A1234DFF206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205015" y="133692"/>
            <a:ext cx="816053" cy="816053"/>
          </a:xfrm>
          <a:prstGeom prst="rect">
            <a:avLst/>
          </a:prstGeom>
        </p:spPr>
      </p:pic>
      <p:pic>
        <p:nvPicPr>
          <p:cNvPr id="10" name="Afbeelding 9" descr="Afbeelding met illustratie, ontwerp, creativiteit&#10;&#10;Beschrijving automatisch gegenereerd met gemiddelde betrouwbaarheid">
            <a:extLst>
              <a:ext uri="{FF2B5EF4-FFF2-40B4-BE49-F238E27FC236}">
                <a16:creationId xmlns:a16="http://schemas.microsoft.com/office/drawing/2014/main" id="{9F1EC06F-F32C-5064-7F5F-C3549C6C1E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92" y="3264408"/>
            <a:ext cx="3599695" cy="3599695"/>
          </a:xfrm>
          <a:prstGeom prst="rect">
            <a:avLst/>
          </a:prstGeom>
        </p:spPr>
      </p:pic>
    </p:spTree>
    <p:extLst>
      <p:ext uri="{BB962C8B-B14F-4D97-AF65-F5344CB8AC3E}">
        <p14:creationId xmlns:p14="http://schemas.microsoft.com/office/powerpoint/2010/main" val="3299113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0B5999-6D8E-F583-EB73-3D786FA414AF}"/>
              </a:ext>
            </a:extLst>
          </p:cNvPr>
          <p:cNvSpPr>
            <a:spLocks noGrp="1"/>
          </p:cNvSpPr>
          <p:nvPr>
            <p:ph type="title"/>
          </p:nvPr>
        </p:nvSpPr>
        <p:spPr>
          <a:xfrm>
            <a:off x="294963" y="1474567"/>
            <a:ext cx="3795252" cy="1919257"/>
          </a:xfrm>
        </p:spPr>
        <p:txBody>
          <a:bodyPr>
            <a:normAutofit/>
          </a:bodyPr>
          <a:lstStyle/>
          <a:p>
            <a:pPr algn="ctr"/>
            <a:r>
              <a:rPr lang="nl-BE" sz="3200" dirty="0">
                <a:solidFill>
                  <a:schemeClr val="accent2"/>
                </a:solidFill>
              </a:rPr>
              <a:t>Later op pensioen en/of minder pensioen </a:t>
            </a:r>
          </a:p>
        </p:txBody>
      </p:sp>
      <p:pic>
        <p:nvPicPr>
          <p:cNvPr id="5" name="Afbeelding 4">
            <a:extLst>
              <a:ext uri="{FF2B5EF4-FFF2-40B4-BE49-F238E27FC236}">
                <a16:creationId xmlns:a16="http://schemas.microsoft.com/office/drawing/2014/main" id="{381B667F-6584-5846-B2BE-245B84693BD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205015" y="133692"/>
            <a:ext cx="816053" cy="816053"/>
          </a:xfrm>
          <a:prstGeom prst="rect">
            <a:avLst/>
          </a:prstGeom>
        </p:spPr>
      </p:pic>
      <p:pic>
        <p:nvPicPr>
          <p:cNvPr id="10" name="Afbeelding 9" descr="Afbeelding met illustratie, ontwerp, creativiteit&#10;&#10;Beschrijving automatisch gegenereerd met gemiddelde betrouwbaarheid">
            <a:extLst>
              <a:ext uri="{FF2B5EF4-FFF2-40B4-BE49-F238E27FC236}">
                <a16:creationId xmlns:a16="http://schemas.microsoft.com/office/drawing/2014/main" id="{94E8A1B5-9EC9-7B10-1920-29145E9C99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6152" y="1484066"/>
            <a:ext cx="3599695" cy="3599695"/>
          </a:xfrm>
          <a:prstGeom prst="rect">
            <a:avLst/>
          </a:prstGeom>
        </p:spPr>
      </p:pic>
      <p:sp>
        <p:nvSpPr>
          <p:cNvPr id="7" name="Titel 1">
            <a:extLst>
              <a:ext uri="{FF2B5EF4-FFF2-40B4-BE49-F238E27FC236}">
                <a16:creationId xmlns:a16="http://schemas.microsoft.com/office/drawing/2014/main" id="{B5F358FA-7248-34EB-926F-E61143C06A8C}"/>
              </a:ext>
            </a:extLst>
          </p:cNvPr>
          <p:cNvSpPr txBox="1">
            <a:spLocks/>
          </p:cNvSpPr>
          <p:nvPr/>
        </p:nvSpPr>
        <p:spPr>
          <a:xfrm>
            <a:off x="7905679" y="1509743"/>
            <a:ext cx="3795252" cy="19192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1"/>
                </a:solidFill>
                <a:latin typeface="Fira Sans SemiBold" panose="020B0603050000020004" pitchFamily="34" charset="0"/>
                <a:ea typeface="Fira Sans SemiBold" panose="020B0603050000020004" pitchFamily="34"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nl-BE" sz="3200" dirty="0">
                <a:solidFill>
                  <a:schemeClr val="accent2"/>
                </a:solidFill>
              </a:rPr>
              <a:t>Geen rem op arbeidsduur en flexibiliteit</a:t>
            </a:r>
          </a:p>
        </p:txBody>
      </p:sp>
      <p:sp>
        <p:nvSpPr>
          <p:cNvPr id="8" name="Titel 1">
            <a:extLst>
              <a:ext uri="{FF2B5EF4-FFF2-40B4-BE49-F238E27FC236}">
                <a16:creationId xmlns:a16="http://schemas.microsoft.com/office/drawing/2014/main" id="{4A57682A-57F5-2C19-B255-7B1EBC46AEF5}"/>
              </a:ext>
            </a:extLst>
          </p:cNvPr>
          <p:cNvSpPr txBox="1">
            <a:spLocks/>
          </p:cNvSpPr>
          <p:nvPr/>
        </p:nvSpPr>
        <p:spPr>
          <a:xfrm>
            <a:off x="157312" y="3574465"/>
            <a:ext cx="3795252" cy="19192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1"/>
                </a:solidFill>
                <a:latin typeface="Fira Sans SemiBold" panose="020B0603050000020004" pitchFamily="34" charset="0"/>
                <a:ea typeface="Fira Sans SemiBold" panose="020B0603050000020004" pitchFamily="34"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nl-BE" sz="3200" dirty="0">
                <a:solidFill>
                  <a:schemeClr val="accent2"/>
                </a:solidFill>
              </a:rPr>
              <a:t>Meer onzekere statuten</a:t>
            </a:r>
          </a:p>
        </p:txBody>
      </p:sp>
      <p:sp>
        <p:nvSpPr>
          <p:cNvPr id="9" name="Titel 1">
            <a:extLst>
              <a:ext uri="{FF2B5EF4-FFF2-40B4-BE49-F238E27FC236}">
                <a16:creationId xmlns:a16="http://schemas.microsoft.com/office/drawing/2014/main" id="{17D6F38E-77BC-283E-BEBA-B85D6FE58EBA}"/>
              </a:ext>
            </a:extLst>
          </p:cNvPr>
          <p:cNvSpPr txBox="1">
            <a:spLocks/>
          </p:cNvSpPr>
          <p:nvPr/>
        </p:nvSpPr>
        <p:spPr>
          <a:xfrm>
            <a:off x="7803247" y="3296664"/>
            <a:ext cx="4138841" cy="1919257"/>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b="1" kern="1200">
                <a:solidFill>
                  <a:schemeClr val="accent1"/>
                </a:solidFill>
                <a:latin typeface="Fira Sans SemiBold" panose="020B0603050000020004" pitchFamily="34" charset="0"/>
                <a:ea typeface="Fira Sans SemiBold" panose="020B0603050000020004" pitchFamily="34"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nl-BE" sz="3700" dirty="0">
                <a:solidFill>
                  <a:schemeClr val="accent2"/>
                </a:solidFill>
              </a:rPr>
              <a:t>Geen aandacht voor preventie en heksenjacht bij ziekte of werkloosheid</a:t>
            </a:r>
          </a:p>
        </p:txBody>
      </p:sp>
      <p:sp>
        <p:nvSpPr>
          <p:cNvPr id="11" name="Titel 1">
            <a:extLst>
              <a:ext uri="{FF2B5EF4-FFF2-40B4-BE49-F238E27FC236}">
                <a16:creationId xmlns:a16="http://schemas.microsoft.com/office/drawing/2014/main" id="{32F72D5C-78FB-35A1-B55A-678CA6073E13}"/>
              </a:ext>
            </a:extLst>
          </p:cNvPr>
          <p:cNvSpPr txBox="1">
            <a:spLocks/>
          </p:cNvSpPr>
          <p:nvPr/>
        </p:nvSpPr>
        <p:spPr>
          <a:xfrm>
            <a:off x="3055778" y="0"/>
            <a:ext cx="6080442" cy="19192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1"/>
                </a:solidFill>
                <a:latin typeface="Fira Sans SemiBold" panose="020B0603050000020004" pitchFamily="34" charset="0"/>
                <a:ea typeface="Fira Sans SemiBold" panose="020B0603050000020004" pitchFamily="34"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nl-BE" sz="4600" dirty="0"/>
              <a:t>Eindresultaat voor mij en mijn collega’s? </a:t>
            </a:r>
          </a:p>
        </p:txBody>
      </p:sp>
      <p:sp>
        <p:nvSpPr>
          <p:cNvPr id="13" name="Titel 1">
            <a:extLst>
              <a:ext uri="{FF2B5EF4-FFF2-40B4-BE49-F238E27FC236}">
                <a16:creationId xmlns:a16="http://schemas.microsoft.com/office/drawing/2014/main" id="{D736E9A6-9D4C-1206-635B-D63372F1386E}"/>
              </a:ext>
            </a:extLst>
          </p:cNvPr>
          <p:cNvSpPr txBox="1">
            <a:spLocks/>
          </p:cNvSpPr>
          <p:nvPr/>
        </p:nvSpPr>
        <p:spPr>
          <a:xfrm>
            <a:off x="3194613" y="4938744"/>
            <a:ext cx="5941607" cy="19192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1"/>
                </a:solidFill>
                <a:latin typeface="Fira Sans SemiBold" panose="020B0603050000020004" pitchFamily="34" charset="0"/>
                <a:ea typeface="Fira Sans SemiBold" panose="020B0603050000020004" pitchFamily="34"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nl-BE" sz="3200" dirty="0">
                <a:solidFill>
                  <a:schemeClr val="accent2"/>
                </a:solidFill>
              </a:rPr>
              <a:t>Ondernemingen en rijken dragen minder bij: factuur voor de gewone burger? </a:t>
            </a:r>
          </a:p>
        </p:txBody>
      </p:sp>
    </p:spTree>
    <p:extLst>
      <p:ext uri="{BB962C8B-B14F-4D97-AF65-F5344CB8AC3E}">
        <p14:creationId xmlns:p14="http://schemas.microsoft.com/office/powerpoint/2010/main" val="42919519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AB8DFA8-DD07-30D4-2936-EE5F2CFAB1E1}"/>
              </a:ext>
            </a:extLst>
          </p:cNvPr>
          <p:cNvSpPr>
            <a:spLocks noGrp="1"/>
          </p:cNvSpPr>
          <p:nvPr>
            <p:ph type="title"/>
          </p:nvPr>
        </p:nvSpPr>
        <p:spPr/>
        <p:txBody>
          <a:bodyPr/>
          <a:lstStyle/>
          <a:p>
            <a:r>
              <a:rPr lang="nl-BE" dirty="0"/>
              <a:t>Er is een alternatief</a:t>
            </a:r>
          </a:p>
        </p:txBody>
      </p:sp>
      <p:graphicFrame>
        <p:nvGraphicFramePr>
          <p:cNvPr id="21" name="Tijdelijke aanduiding voor inhoud 4">
            <a:extLst>
              <a:ext uri="{FF2B5EF4-FFF2-40B4-BE49-F238E27FC236}">
                <a16:creationId xmlns:a16="http://schemas.microsoft.com/office/drawing/2014/main" id="{E27930BF-1490-51F1-628E-2CF74026A9DE}"/>
              </a:ext>
            </a:extLst>
          </p:cNvPr>
          <p:cNvGraphicFramePr>
            <a:graphicFrameLocks noGrp="1"/>
          </p:cNvGraphicFramePr>
          <p:nvPr>
            <p:ph idx="1"/>
            <p:extLst>
              <p:ext uri="{D42A27DB-BD31-4B8C-83A1-F6EECF244321}">
                <p14:modId xmlns:p14="http://schemas.microsoft.com/office/powerpoint/2010/main" val="332245732"/>
              </p:ext>
            </p:extLst>
          </p:nvPr>
        </p:nvGraphicFramePr>
        <p:xfrm>
          <a:off x="2120348" y="1811654"/>
          <a:ext cx="923345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Afbeelding 2">
            <a:extLst>
              <a:ext uri="{FF2B5EF4-FFF2-40B4-BE49-F238E27FC236}">
                <a16:creationId xmlns:a16="http://schemas.microsoft.com/office/drawing/2014/main" id="{CCF2F3C8-3599-D320-D1DF-6558823BA384}"/>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1215613" y="104509"/>
            <a:ext cx="816053" cy="816053"/>
          </a:xfrm>
          <a:prstGeom prst="rect">
            <a:avLst/>
          </a:prstGeom>
        </p:spPr>
      </p:pic>
    </p:spTree>
    <p:extLst>
      <p:ext uri="{BB962C8B-B14F-4D97-AF65-F5344CB8AC3E}">
        <p14:creationId xmlns:p14="http://schemas.microsoft.com/office/powerpoint/2010/main" val="327061508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16D811F-3024-4B68-6A56-9977691A9463}"/>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AF46E6E-1E10-4EED-EB4C-C0EA32F3F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ira Sans"/>
              <a:ea typeface="+mn-ea"/>
              <a:cs typeface="+mn-cs"/>
            </a:endParaRPr>
          </a:p>
        </p:txBody>
      </p:sp>
      <p:sp>
        <p:nvSpPr>
          <p:cNvPr id="2" name="Titel 1">
            <a:extLst>
              <a:ext uri="{FF2B5EF4-FFF2-40B4-BE49-F238E27FC236}">
                <a16:creationId xmlns:a16="http://schemas.microsoft.com/office/drawing/2014/main" id="{245E4CD2-8E87-938D-9F50-E105ECFB518E}"/>
              </a:ext>
            </a:extLst>
          </p:cNvPr>
          <p:cNvSpPr>
            <a:spLocks noGrp="1"/>
          </p:cNvSpPr>
          <p:nvPr>
            <p:ph type="title"/>
          </p:nvPr>
        </p:nvSpPr>
        <p:spPr>
          <a:xfrm>
            <a:off x="561985" y="548640"/>
            <a:ext cx="3880123" cy="5431536"/>
          </a:xfrm>
        </p:spPr>
        <p:txBody>
          <a:bodyPr>
            <a:normAutofit/>
          </a:bodyPr>
          <a:lstStyle/>
          <a:p>
            <a:r>
              <a:rPr lang="nl-BE" sz="4600" dirty="0"/>
              <a:t>Actie loont!</a:t>
            </a:r>
            <a:br>
              <a:rPr lang="nl-BE" sz="4600" dirty="0"/>
            </a:br>
            <a:br>
              <a:rPr lang="nl-BE" sz="4600" dirty="0"/>
            </a:br>
            <a:endParaRPr lang="nl-BE" sz="4600" dirty="0"/>
          </a:p>
        </p:txBody>
      </p:sp>
      <p:sp>
        <p:nvSpPr>
          <p:cNvPr id="20" name="sketch line">
            <a:extLst>
              <a:ext uri="{FF2B5EF4-FFF2-40B4-BE49-F238E27FC236}">
                <a16:creationId xmlns:a16="http://schemas.microsoft.com/office/drawing/2014/main" id="{815D64AA-FF5C-A355-40F2-D899474F1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ira Sans"/>
              <a:ea typeface="+mn-ea"/>
              <a:cs typeface="+mn-cs"/>
            </a:endParaRPr>
          </a:p>
        </p:txBody>
      </p:sp>
      <p:sp>
        <p:nvSpPr>
          <p:cNvPr id="3" name="Tijdelijke aanduiding voor inhoud 2">
            <a:extLst>
              <a:ext uri="{FF2B5EF4-FFF2-40B4-BE49-F238E27FC236}">
                <a16:creationId xmlns:a16="http://schemas.microsoft.com/office/drawing/2014/main" id="{A0404A93-0895-65A1-21CA-7BDEEBF314E5}"/>
              </a:ext>
            </a:extLst>
          </p:cNvPr>
          <p:cNvSpPr>
            <a:spLocks noGrp="1"/>
          </p:cNvSpPr>
          <p:nvPr>
            <p:ph idx="1"/>
          </p:nvPr>
        </p:nvSpPr>
        <p:spPr>
          <a:xfrm>
            <a:off x="5126417" y="552091"/>
            <a:ext cx="6749207" cy="5431536"/>
          </a:xfrm>
        </p:spPr>
        <p:txBody>
          <a:bodyPr anchor="ctr">
            <a:normAutofit/>
          </a:bodyPr>
          <a:lstStyle/>
          <a:p>
            <a:pPr marL="360363" lvl="1" indent="-360363">
              <a:spcBef>
                <a:spcPts val="1000"/>
              </a:spcBef>
              <a:buFont typeface="Wingdings" panose="05000000000000000000" pitchFamily="2" charset="2"/>
              <a:buChar char="Ø"/>
            </a:pPr>
            <a:r>
              <a:rPr lang="nl-BE" sz="2000" b="1" dirty="0"/>
              <a:t>Verhoging maaltijdcheques met €2 mogelijk in 2026 ondanks loonnorm </a:t>
            </a:r>
            <a:r>
              <a:rPr lang="nl-BE" sz="2000" dirty="0"/>
              <a:t>(maar compensatie voor werkgevers en aanrekening op loonnorm 27-28?)</a:t>
            </a:r>
          </a:p>
          <a:p>
            <a:pPr marL="360363" lvl="1" indent="-360363">
              <a:spcBef>
                <a:spcPts val="1000"/>
              </a:spcBef>
              <a:buFont typeface="Wingdings" panose="05000000000000000000" pitchFamily="2" charset="2"/>
              <a:buChar char="Ø"/>
            </a:pPr>
            <a:r>
              <a:rPr lang="nl-BE" sz="2000" b="1" dirty="0"/>
              <a:t>Landingsbanen </a:t>
            </a:r>
          </a:p>
          <a:p>
            <a:pPr marL="817563" lvl="2" indent="-360363">
              <a:spcBef>
                <a:spcPts val="1000"/>
              </a:spcBef>
              <a:buFont typeface="Wingdings" panose="05000000000000000000" pitchFamily="2" charset="2"/>
              <a:buChar char="ü"/>
            </a:pPr>
            <a:r>
              <a:rPr lang="nl-BE" sz="1600" dirty="0"/>
              <a:t>Behoud huidig stelsel landingsbaan 55 jaar:</a:t>
            </a:r>
          </a:p>
          <a:p>
            <a:pPr marL="1274763" lvl="3" indent="-360363">
              <a:spcBef>
                <a:spcPts val="1000"/>
              </a:spcBef>
              <a:buFont typeface="Wingdings" panose="05000000000000000000" pitchFamily="2" charset="2"/>
              <a:buChar char="ü"/>
            </a:pPr>
            <a:r>
              <a:rPr lang="nl-BE" sz="1400" dirty="0"/>
              <a:t>Zwaar beroep/nachtarbeid/medische ongeschiktheid bouw: 55 jaar en 25 jaar beroepsverleden </a:t>
            </a:r>
          </a:p>
          <a:p>
            <a:pPr marL="1274763" lvl="3" indent="-360363">
              <a:spcBef>
                <a:spcPts val="1000"/>
              </a:spcBef>
              <a:buFont typeface="Wingdings" panose="05000000000000000000" pitchFamily="2" charset="2"/>
              <a:buChar char="ü"/>
            </a:pPr>
            <a:r>
              <a:rPr lang="nl-BE" sz="1400" dirty="0"/>
              <a:t>Lange loopbaan: 55 jaar en 35 jaar beroepsverleden</a:t>
            </a:r>
          </a:p>
          <a:p>
            <a:pPr marL="817563" lvl="2" indent="-360363">
              <a:spcBef>
                <a:spcPts val="1000"/>
              </a:spcBef>
              <a:buFont typeface="Wingdings" panose="05000000000000000000" pitchFamily="2" charset="2"/>
              <a:buChar char="ü"/>
            </a:pPr>
            <a:r>
              <a:rPr lang="nl-BE" sz="1600" dirty="0"/>
              <a:t>Minder zware loopbaanverstrenging voor vrouwen voor landingsbaan vanaf 60 jaar (correctie historisch verschil </a:t>
            </a:r>
            <a:r>
              <a:rPr lang="nl-BE" sz="1600"/>
              <a:t>loopbaan):</a:t>
            </a:r>
          </a:p>
          <a:p>
            <a:pPr marL="817563" lvl="2" indent="-360363">
              <a:spcBef>
                <a:spcPts val="1000"/>
              </a:spcBef>
              <a:buFont typeface="Wingdings" panose="05000000000000000000" pitchFamily="2" charset="2"/>
              <a:buChar char="ü"/>
            </a:pPr>
            <a:endParaRPr lang="nl-BE" sz="1600" dirty="0"/>
          </a:p>
          <a:p>
            <a:pPr marL="809625" lvl="2" indent="0">
              <a:spcBef>
                <a:spcPts val="1000"/>
              </a:spcBef>
              <a:buNone/>
            </a:pPr>
            <a:endParaRPr lang="nl-BE" sz="1600" dirty="0"/>
          </a:p>
          <a:p>
            <a:pPr marL="457200" lvl="2" indent="0">
              <a:spcBef>
                <a:spcPts val="1000"/>
              </a:spcBef>
              <a:buNone/>
            </a:pPr>
            <a:endParaRPr lang="nl-BE" sz="1600" dirty="0"/>
          </a:p>
        </p:txBody>
      </p:sp>
      <p:pic>
        <p:nvPicPr>
          <p:cNvPr id="5" name="Afbeelding 4">
            <a:extLst>
              <a:ext uri="{FF2B5EF4-FFF2-40B4-BE49-F238E27FC236}">
                <a16:creationId xmlns:a16="http://schemas.microsoft.com/office/drawing/2014/main" id="{8D4A9136-E1CB-D88A-5B69-21AE233E2AB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205015" y="133692"/>
            <a:ext cx="816053" cy="816053"/>
          </a:xfrm>
          <a:prstGeom prst="rect">
            <a:avLst/>
          </a:prstGeom>
        </p:spPr>
      </p:pic>
      <p:pic>
        <p:nvPicPr>
          <p:cNvPr id="10" name="Afbeelding 9" descr="Afbeelding met illustratie, ontwerp, creativiteit&#10;&#10;Beschrijving automatisch gegenereerd met gemiddelde betrouwbaarheid">
            <a:extLst>
              <a:ext uri="{FF2B5EF4-FFF2-40B4-BE49-F238E27FC236}">
                <a16:creationId xmlns:a16="http://schemas.microsoft.com/office/drawing/2014/main" id="{0961A879-179E-9E25-6082-A9AAB6DC91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92" y="3264408"/>
            <a:ext cx="3599695" cy="3599695"/>
          </a:xfrm>
          <a:prstGeom prst="rect">
            <a:avLst/>
          </a:prstGeom>
        </p:spPr>
      </p:pic>
      <p:graphicFrame>
        <p:nvGraphicFramePr>
          <p:cNvPr id="4" name="Tabel 3">
            <a:extLst>
              <a:ext uri="{FF2B5EF4-FFF2-40B4-BE49-F238E27FC236}">
                <a16:creationId xmlns:a16="http://schemas.microsoft.com/office/drawing/2014/main" id="{58BA3C2C-D809-5200-2C16-91FF4D545856}"/>
              </a:ext>
            </a:extLst>
          </p:cNvPr>
          <p:cNvGraphicFramePr>
            <a:graphicFrameLocks noGrp="1"/>
          </p:cNvGraphicFramePr>
          <p:nvPr>
            <p:extLst>
              <p:ext uri="{D42A27DB-BD31-4B8C-83A1-F6EECF244321}">
                <p14:modId xmlns:p14="http://schemas.microsoft.com/office/powerpoint/2010/main" val="2576720878"/>
              </p:ext>
            </p:extLst>
          </p:nvPr>
        </p:nvGraphicFramePr>
        <p:xfrm>
          <a:off x="6046455" y="4439690"/>
          <a:ext cx="5435631" cy="2225040"/>
        </p:xfrm>
        <a:graphic>
          <a:graphicData uri="http://schemas.openxmlformats.org/drawingml/2006/table">
            <a:tbl>
              <a:tblPr firstRow="1" bandRow="1">
                <a:tableStyleId>{5C22544A-7EE6-4342-B048-85BDC9FD1C3A}</a:tableStyleId>
              </a:tblPr>
              <a:tblGrid>
                <a:gridCol w="1811877">
                  <a:extLst>
                    <a:ext uri="{9D8B030D-6E8A-4147-A177-3AD203B41FA5}">
                      <a16:colId xmlns:a16="http://schemas.microsoft.com/office/drawing/2014/main" val="1378499206"/>
                    </a:ext>
                  </a:extLst>
                </a:gridCol>
                <a:gridCol w="1811877">
                  <a:extLst>
                    <a:ext uri="{9D8B030D-6E8A-4147-A177-3AD203B41FA5}">
                      <a16:colId xmlns:a16="http://schemas.microsoft.com/office/drawing/2014/main" val="1818129679"/>
                    </a:ext>
                  </a:extLst>
                </a:gridCol>
                <a:gridCol w="1811877">
                  <a:extLst>
                    <a:ext uri="{9D8B030D-6E8A-4147-A177-3AD203B41FA5}">
                      <a16:colId xmlns:a16="http://schemas.microsoft.com/office/drawing/2014/main" val="3465800467"/>
                    </a:ext>
                  </a:extLst>
                </a:gridCol>
              </a:tblGrid>
              <a:tr h="370840">
                <a:tc>
                  <a:txBody>
                    <a:bodyPr/>
                    <a:lstStyle/>
                    <a:p>
                      <a:r>
                        <a:rPr lang="nl-BE" dirty="0">
                          <a:solidFill>
                            <a:schemeClr val="accent2"/>
                          </a:solidFill>
                        </a:rPr>
                        <a:t>Jaartal</a:t>
                      </a:r>
                    </a:p>
                  </a:txBody>
                  <a:tcPr/>
                </a:tc>
                <a:tc>
                  <a:txBody>
                    <a:bodyPr/>
                    <a:lstStyle/>
                    <a:p>
                      <a:r>
                        <a:rPr lang="nl-BE" dirty="0">
                          <a:solidFill>
                            <a:schemeClr val="accent2"/>
                          </a:solidFill>
                        </a:rPr>
                        <a:t>Mannen </a:t>
                      </a:r>
                    </a:p>
                  </a:txBody>
                  <a:tcPr/>
                </a:tc>
                <a:tc>
                  <a:txBody>
                    <a:bodyPr/>
                    <a:lstStyle/>
                    <a:p>
                      <a:r>
                        <a:rPr lang="nl-BE" dirty="0">
                          <a:solidFill>
                            <a:schemeClr val="accent2"/>
                          </a:solidFill>
                        </a:rPr>
                        <a:t>Vrouwen</a:t>
                      </a:r>
                    </a:p>
                  </a:txBody>
                  <a:tcPr/>
                </a:tc>
                <a:extLst>
                  <a:ext uri="{0D108BD9-81ED-4DB2-BD59-A6C34878D82A}">
                    <a16:rowId xmlns:a16="http://schemas.microsoft.com/office/drawing/2014/main" val="3606634682"/>
                  </a:ext>
                </a:extLst>
              </a:tr>
              <a:tr h="370840">
                <a:tc>
                  <a:txBody>
                    <a:bodyPr/>
                    <a:lstStyle/>
                    <a:p>
                      <a:r>
                        <a:rPr lang="nl-BE" dirty="0">
                          <a:solidFill>
                            <a:schemeClr val="accent2"/>
                          </a:solidFill>
                        </a:rPr>
                        <a:t>2026</a:t>
                      </a:r>
                    </a:p>
                  </a:txBody>
                  <a:tcPr/>
                </a:tc>
                <a:tc>
                  <a:txBody>
                    <a:bodyPr/>
                    <a:lstStyle/>
                    <a:p>
                      <a:r>
                        <a:rPr lang="nl-BE" dirty="0">
                          <a:solidFill>
                            <a:schemeClr val="accent2"/>
                          </a:solidFill>
                        </a:rPr>
                        <a:t>31</a:t>
                      </a:r>
                    </a:p>
                  </a:txBody>
                  <a:tcPr/>
                </a:tc>
                <a:tc>
                  <a:txBody>
                    <a:bodyPr/>
                    <a:lstStyle/>
                    <a:p>
                      <a:r>
                        <a:rPr lang="nl-BE" dirty="0">
                          <a:solidFill>
                            <a:schemeClr val="accent2"/>
                          </a:solidFill>
                        </a:rPr>
                        <a:t>26</a:t>
                      </a:r>
                    </a:p>
                  </a:txBody>
                  <a:tcPr/>
                </a:tc>
                <a:extLst>
                  <a:ext uri="{0D108BD9-81ED-4DB2-BD59-A6C34878D82A}">
                    <a16:rowId xmlns:a16="http://schemas.microsoft.com/office/drawing/2014/main" val="1364166684"/>
                  </a:ext>
                </a:extLst>
              </a:tr>
              <a:tr h="370840">
                <a:tc>
                  <a:txBody>
                    <a:bodyPr/>
                    <a:lstStyle/>
                    <a:p>
                      <a:r>
                        <a:rPr lang="nl-BE" dirty="0">
                          <a:solidFill>
                            <a:schemeClr val="accent2"/>
                          </a:solidFill>
                        </a:rPr>
                        <a:t>2027</a:t>
                      </a:r>
                    </a:p>
                  </a:txBody>
                  <a:tcPr/>
                </a:tc>
                <a:tc>
                  <a:txBody>
                    <a:bodyPr/>
                    <a:lstStyle/>
                    <a:p>
                      <a:r>
                        <a:rPr lang="nl-BE" dirty="0">
                          <a:solidFill>
                            <a:schemeClr val="accent2"/>
                          </a:solidFill>
                        </a:rPr>
                        <a:t>32</a:t>
                      </a:r>
                    </a:p>
                  </a:txBody>
                  <a:tcPr/>
                </a:tc>
                <a:tc>
                  <a:txBody>
                    <a:bodyPr/>
                    <a:lstStyle/>
                    <a:p>
                      <a:r>
                        <a:rPr lang="nl-BE" dirty="0">
                          <a:solidFill>
                            <a:schemeClr val="accent2"/>
                          </a:solidFill>
                        </a:rPr>
                        <a:t>27</a:t>
                      </a:r>
                    </a:p>
                  </a:txBody>
                  <a:tcPr/>
                </a:tc>
                <a:extLst>
                  <a:ext uri="{0D108BD9-81ED-4DB2-BD59-A6C34878D82A}">
                    <a16:rowId xmlns:a16="http://schemas.microsoft.com/office/drawing/2014/main" val="4237472073"/>
                  </a:ext>
                </a:extLst>
              </a:tr>
              <a:tr h="370840">
                <a:tc>
                  <a:txBody>
                    <a:bodyPr/>
                    <a:lstStyle/>
                    <a:p>
                      <a:r>
                        <a:rPr lang="nl-BE" dirty="0">
                          <a:solidFill>
                            <a:schemeClr val="accent2"/>
                          </a:solidFill>
                        </a:rPr>
                        <a:t>2028</a:t>
                      </a:r>
                    </a:p>
                  </a:txBody>
                  <a:tcPr/>
                </a:tc>
                <a:tc>
                  <a:txBody>
                    <a:bodyPr/>
                    <a:lstStyle/>
                    <a:p>
                      <a:r>
                        <a:rPr lang="nl-BE" dirty="0">
                          <a:solidFill>
                            <a:schemeClr val="accent2"/>
                          </a:solidFill>
                        </a:rPr>
                        <a:t>33</a:t>
                      </a:r>
                    </a:p>
                  </a:txBody>
                  <a:tcPr/>
                </a:tc>
                <a:tc>
                  <a:txBody>
                    <a:bodyPr/>
                    <a:lstStyle/>
                    <a:p>
                      <a:r>
                        <a:rPr lang="nl-BE" dirty="0">
                          <a:solidFill>
                            <a:schemeClr val="accent2"/>
                          </a:solidFill>
                        </a:rPr>
                        <a:t>28</a:t>
                      </a:r>
                    </a:p>
                  </a:txBody>
                  <a:tcPr/>
                </a:tc>
                <a:extLst>
                  <a:ext uri="{0D108BD9-81ED-4DB2-BD59-A6C34878D82A}">
                    <a16:rowId xmlns:a16="http://schemas.microsoft.com/office/drawing/2014/main" val="3001324092"/>
                  </a:ext>
                </a:extLst>
              </a:tr>
              <a:tr h="370840">
                <a:tc>
                  <a:txBody>
                    <a:bodyPr/>
                    <a:lstStyle/>
                    <a:p>
                      <a:r>
                        <a:rPr lang="nl-BE" dirty="0">
                          <a:solidFill>
                            <a:schemeClr val="accent2"/>
                          </a:solidFill>
                        </a:rPr>
                        <a:t>2029</a:t>
                      </a:r>
                    </a:p>
                  </a:txBody>
                  <a:tcPr/>
                </a:tc>
                <a:tc>
                  <a:txBody>
                    <a:bodyPr/>
                    <a:lstStyle/>
                    <a:p>
                      <a:r>
                        <a:rPr lang="nl-BE" dirty="0">
                          <a:solidFill>
                            <a:schemeClr val="accent2"/>
                          </a:solidFill>
                        </a:rPr>
                        <a:t>34</a:t>
                      </a:r>
                    </a:p>
                  </a:txBody>
                  <a:tcPr/>
                </a:tc>
                <a:tc>
                  <a:txBody>
                    <a:bodyPr/>
                    <a:lstStyle/>
                    <a:p>
                      <a:r>
                        <a:rPr lang="nl-BE" dirty="0">
                          <a:solidFill>
                            <a:schemeClr val="accent2"/>
                          </a:solidFill>
                        </a:rPr>
                        <a:t>29</a:t>
                      </a:r>
                    </a:p>
                  </a:txBody>
                  <a:tcPr/>
                </a:tc>
                <a:extLst>
                  <a:ext uri="{0D108BD9-81ED-4DB2-BD59-A6C34878D82A}">
                    <a16:rowId xmlns:a16="http://schemas.microsoft.com/office/drawing/2014/main" val="1206559591"/>
                  </a:ext>
                </a:extLst>
              </a:tr>
              <a:tr h="370840">
                <a:tc>
                  <a:txBody>
                    <a:bodyPr/>
                    <a:lstStyle/>
                    <a:p>
                      <a:r>
                        <a:rPr lang="nl-BE" dirty="0">
                          <a:solidFill>
                            <a:schemeClr val="accent2"/>
                          </a:solidFill>
                        </a:rPr>
                        <a:t>2030</a:t>
                      </a:r>
                    </a:p>
                  </a:txBody>
                  <a:tcPr/>
                </a:tc>
                <a:tc>
                  <a:txBody>
                    <a:bodyPr/>
                    <a:lstStyle/>
                    <a:p>
                      <a:r>
                        <a:rPr lang="nl-BE" dirty="0">
                          <a:solidFill>
                            <a:schemeClr val="accent2"/>
                          </a:solidFill>
                        </a:rPr>
                        <a:t>35</a:t>
                      </a:r>
                    </a:p>
                  </a:txBody>
                  <a:tcPr/>
                </a:tc>
                <a:tc>
                  <a:txBody>
                    <a:bodyPr/>
                    <a:lstStyle/>
                    <a:p>
                      <a:r>
                        <a:rPr lang="nl-BE" dirty="0">
                          <a:solidFill>
                            <a:schemeClr val="accent2"/>
                          </a:solidFill>
                        </a:rPr>
                        <a:t>30</a:t>
                      </a:r>
                    </a:p>
                  </a:txBody>
                  <a:tcPr/>
                </a:tc>
                <a:extLst>
                  <a:ext uri="{0D108BD9-81ED-4DB2-BD59-A6C34878D82A}">
                    <a16:rowId xmlns:a16="http://schemas.microsoft.com/office/drawing/2014/main" val="3218641948"/>
                  </a:ext>
                </a:extLst>
              </a:tr>
            </a:tbl>
          </a:graphicData>
        </a:graphic>
      </p:graphicFrame>
    </p:spTree>
    <p:extLst>
      <p:ext uri="{BB962C8B-B14F-4D97-AF65-F5344CB8AC3E}">
        <p14:creationId xmlns:p14="http://schemas.microsoft.com/office/powerpoint/2010/main" val="1403504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7B0B6-AA2D-5471-7CD6-86275C868A0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0ECC005-2BB1-2429-9695-3289FE82384C}"/>
              </a:ext>
            </a:extLst>
          </p:cNvPr>
          <p:cNvSpPr>
            <a:spLocks noGrp="1"/>
          </p:cNvSpPr>
          <p:nvPr>
            <p:ph type="title"/>
          </p:nvPr>
        </p:nvSpPr>
        <p:spPr>
          <a:xfrm>
            <a:off x="561985" y="548640"/>
            <a:ext cx="3880123" cy="5431536"/>
          </a:xfrm>
        </p:spPr>
        <p:txBody>
          <a:bodyPr>
            <a:normAutofit/>
          </a:bodyPr>
          <a:lstStyle/>
          <a:p>
            <a:r>
              <a:rPr lang="nl-BE" sz="4600" dirty="0"/>
              <a:t>Actie loont!</a:t>
            </a:r>
            <a:br>
              <a:rPr lang="nl-BE" sz="4600" dirty="0"/>
            </a:br>
            <a:br>
              <a:rPr lang="nl-BE" sz="4600" dirty="0"/>
            </a:br>
            <a:endParaRPr lang="nl-BE" sz="4600" dirty="0"/>
          </a:p>
        </p:txBody>
      </p:sp>
      <p:sp>
        <p:nvSpPr>
          <p:cNvPr id="3" name="Tijdelijke aanduiding voor inhoud 2">
            <a:extLst>
              <a:ext uri="{FF2B5EF4-FFF2-40B4-BE49-F238E27FC236}">
                <a16:creationId xmlns:a16="http://schemas.microsoft.com/office/drawing/2014/main" id="{5AB338A6-B566-2471-9993-B0FB216F62EE}"/>
              </a:ext>
            </a:extLst>
          </p:cNvPr>
          <p:cNvSpPr>
            <a:spLocks noGrp="1"/>
          </p:cNvSpPr>
          <p:nvPr>
            <p:ph idx="1"/>
          </p:nvPr>
        </p:nvSpPr>
        <p:spPr>
          <a:xfrm>
            <a:off x="5126418" y="552091"/>
            <a:ext cx="6224335" cy="5431536"/>
          </a:xfrm>
        </p:spPr>
        <p:txBody>
          <a:bodyPr anchor="ctr">
            <a:normAutofit/>
          </a:bodyPr>
          <a:lstStyle/>
          <a:p>
            <a:pPr marL="360363" lvl="1" indent="-360363">
              <a:spcBef>
                <a:spcPts val="1000"/>
              </a:spcBef>
              <a:buFont typeface="Wingdings" panose="05000000000000000000" pitchFamily="2" charset="2"/>
              <a:buChar char="Ø"/>
            </a:pPr>
            <a:r>
              <a:rPr lang="nl-BE" sz="2000" b="1" dirty="0"/>
              <a:t>Pensioenmalus:</a:t>
            </a:r>
          </a:p>
          <a:p>
            <a:pPr marL="817563" lvl="2" indent="-360363">
              <a:spcBef>
                <a:spcPts val="1000"/>
              </a:spcBef>
              <a:buFont typeface="Wingdings" panose="05000000000000000000" pitchFamily="2" charset="2"/>
              <a:buChar char="Ø"/>
            </a:pPr>
            <a:r>
              <a:rPr lang="nl-BE" sz="1600" dirty="0"/>
              <a:t>Tijdelijke werkloosheid telt mee in loopbaan voor voorkomen malus</a:t>
            </a:r>
          </a:p>
          <a:p>
            <a:pPr marL="817563" lvl="2" indent="-360363">
              <a:spcBef>
                <a:spcPts val="1000"/>
              </a:spcBef>
              <a:buFont typeface="Wingdings" panose="05000000000000000000" pitchFamily="2" charset="2"/>
              <a:buChar char="Ø"/>
            </a:pPr>
            <a:r>
              <a:rPr lang="nl-BE" sz="1600" dirty="0"/>
              <a:t>Correctiefactor voor ziekte (nog een draak!)</a:t>
            </a:r>
          </a:p>
          <a:p>
            <a:pPr marL="360363" lvl="1" indent="-360363">
              <a:spcBef>
                <a:spcPts val="1000"/>
              </a:spcBef>
              <a:buFont typeface="Wingdings" panose="05000000000000000000" pitchFamily="2" charset="2"/>
              <a:buChar char="Ø"/>
            </a:pPr>
            <a:r>
              <a:rPr lang="nl-BE" sz="2000" b="1" dirty="0"/>
              <a:t>Tijdelijke werkloosheid blijft voor berekening pensioenbedrag gelijkgesteld aan normaal loon (nog onder voorbehoud)</a:t>
            </a:r>
          </a:p>
          <a:p>
            <a:pPr marL="360363" lvl="1" indent="-360363">
              <a:spcBef>
                <a:spcPts val="1000"/>
              </a:spcBef>
              <a:buFont typeface="Wingdings" panose="05000000000000000000" pitchFamily="2" charset="2"/>
              <a:buChar char="Ø"/>
            </a:pPr>
            <a:r>
              <a:rPr lang="nl-BE" sz="2000" b="1" dirty="0"/>
              <a:t>Max. 52 weken opzegtermijn niet van toepassing op bestaande contracten</a:t>
            </a:r>
          </a:p>
          <a:p>
            <a:pPr marL="360363" lvl="1" indent="-360363">
              <a:spcBef>
                <a:spcPts val="1000"/>
              </a:spcBef>
              <a:buFont typeface="Wingdings" panose="05000000000000000000" pitchFamily="2" charset="2"/>
              <a:buChar char="Ø"/>
            </a:pPr>
            <a:r>
              <a:rPr lang="nl-BE" sz="2000" b="1" dirty="0"/>
              <a:t>Vertraagde index uitkering niet van toepassing in sectoren die doorverwezen naar indexatiesysteem uitkeringen voor indexering loon </a:t>
            </a:r>
          </a:p>
          <a:p>
            <a:pPr marL="457200" lvl="2" indent="0">
              <a:spcBef>
                <a:spcPts val="1000"/>
              </a:spcBef>
              <a:buNone/>
            </a:pPr>
            <a:endParaRPr lang="nl-BE" sz="1600" dirty="0"/>
          </a:p>
        </p:txBody>
      </p:sp>
      <p:pic>
        <p:nvPicPr>
          <p:cNvPr id="5" name="Afbeelding 4">
            <a:extLst>
              <a:ext uri="{FF2B5EF4-FFF2-40B4-BE49-F238E27FC236}">
                <a16:creationId xmlns:a16="http://schemas.microsoft.com/office/drawing/2014/main" id="{BA051648-7F76-79B5-5E04-A90E8F1B9C6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205015" y="133692"/>
            <a:ext cx="816053" cy="816053"/>
          </a:xfrm>
          <a:prstGeom prst="rect">
            <a:avLst/>
          </a:prstGeom>
        </p:spPr>
      </p:pic>
      <p:pic>
        <p:nvPicPr>
          <p:cNvPr id="10" name="Afbeelding 9" descr="Afbeelding met illustratie, ontwerp, creativiteit&#10;&#10;Beschrijving automatisch gegenereerd met gemiddelde betrouwbaarheid">
            <a:extLst>
              <a:ext uri="{FF2B5EF4-FFF2-40B4-BE49-F238E27FC236}">
                <a16:creationId xmlns:a16="http://schemas.microsoft.com/office/drawing/2014/main" id="{6C0E17B4-124D-E7BD-834B-3B5D1BDC39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92" y="3264408"/>
            <a:ext cx="3599695" cy="3599695"/>
          </a:xfrm>
          <a:prstGeom prst="rect">
            <a:avLst/>
          </a:prstGeom>
        </p:spPr>
      </p:pic>
    </p:spTree>
    <p:extLst>
      <p:ext uri="{BB962C8B-B14F-4D97-AF65-F5344CB8AC3E}">
        <p14:creationId xmlns:p14="http://schemas.microsoft.com/office/powerpoint/2010/main" val="2486630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381B667F-6584-5846-B2BE-245B84693BD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205015" y="133692"/>
            <a:ext cx="816053" cy="816053"/>
          </a:xfrm>
          <a:prstGeom prst="rect">
            <a:avLst/>
          </a:prstGeom>
        </p:spPr>
      </p:pic>
      <p:pic>
        <p:nvPicPr>
          <p:cNvPr id="10" name="Afbeelding 9" descr="Afbeelding met illustratie, ontwerp, creativiteit&#10;&#10;Beschrijving automatisch gegenereerd met gemiddelde betrouwbaarheid">
            <a:extLst>
              <a:ext uri="{FF2B5EF4-FFF2-40B4-BE49-F238E27FC236}">
                <a16:creationId xmlns:a16="http://schemas.microsoft.com/office/drawing/2014/main" id="{94E8A1B5-9EC9-7B10-1920-29145E9C99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29151"/>
            <a:ext cx="3599695" cy="3599695"/>
          </a:xfrm>
          <a:prstGeom prst="rect">
            <a:avLst/>
          </a:prstGeom>
        </p:spPr>
      </p:pic>
      <p:pic>
        <p:nvPicPr>
          <p:cNvPr id="12" name="Afbeelding 11">
            <a:extLst>
              <a:ext uri="{FF2B5EF4-FFF2-40B4-BE49-F238E27FC236}">
                <a16:creationId xmlns:a16="http://schemas.microsoft.com/office/drawing/2014/main" id="{9B4F3EB4-80AE-793C-2076-080E2F8060B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041471" y="289889"/>
            <a:ext cx="6278217" cy="6278217"/>
          </a:xfrm>
          <a:prstGeom prst="rect">
            <a:avLst/>
          </a:prstGeom>
        </p:spPr>
      </p:pic>
    </p:spTree>
    <p:extLst>
      <p:ext uri="{BB962C8B-B14F-4D97-AF65-F5344CB8AC3E}">
        <p14:creationId xmlns:p14="http://schemas.microsoft.com/office/powerpoint/2010/main" val="603321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7F049B-D529-64EE-E392-BFDCFD19DB03}"/>
              </a:ext>
            </a:extLst>
          </p:cNvPr>
          <p:cNvSpPr>
            <a:spLocks noGrp="1"/>
          </p:cNvSpPr>
          <p:nvPr>
            <p:ph type="title"/>
          </p:nvPr>
        </p:nvSpPr>
        <p:spPr/>
        <p:txBody>
          <a:bodyPr/>
          <a:lstStyle/>
          <a:p>
            <a:endParaRPr lang="nl-BE"/>
          </a:p>
        </p:txBody>
      </p:sp>
      <p:pic>
        <p:nvPicPr>
          <p:cNvPr id="5" name="Tijdelijke aanduiding voor inhoud 4" descr="Afbeelding met tekst, schermopname, software, Parallel&#10;&#10;Door AI gegenereerde inhoud is mogelijk onjuist.">
            <a:extLst>
              <a:ext uri="{FF2B5EF4-FFF2-40B4-BE49-F238E27FC236}">
                <a16:creationId xmlns:a16="http://schemas.microsoft.com/office/drawing/2014/main" id="{2E31B930-8A0F-D5A5-4251-CD0238A7599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52432" y="158501"/>
            <a:ext cx="10369008" cy="6310943"/>
          </a:xfrm>
        </p:spPr>
      </p:pic>
    </p:spTree>
    <p:extLst>
      <p:ext uri="{BB962C8B-B14F-4D97-AF65-F5344CB8AC3E}">
        <p14:creationId xmlns:p14="http://schemas.microsoft.com/office/powerpoint/2010/main" val="3821210377"/>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16EEE-5FA9-9046-EEDD-9CA237B167A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D5FDDB2-A2F6-2D69-9C8E-4A1B49FA4831}"/>
              </a:ext>
            </a:extLst>
          </p:cNvPr>
          <p:cNvSpPr>
            <a:spLocks noGrp="1"/>
          </p:cNvSpPr>
          <p:nvPr>
            <p:ph type="title"/>
          </p:nvPr>
        </p:nvSpPr>
        <p:spPr>
          <a:xfrm>
            <a:off x="403122" y="2471426"/>
            <a:ext cx="3795252" cy="1919257"/>
          </a:xfrm>
        </p:spPr>
        <p:txBody>
          <a:bodyPr>
            <a:normAutofit/>
          </a:bodyPr>
          <a:lstStyle/>
          <a:p>
            <a:pPr algn="ctr"/>
            <a:r>
              <a:rPr lang="nl-BE" sz="4000" dirty="0">
                <a:solidFill>
                  <a:schemeClr val="accent2"/>
                </a:solidFill>
              </a:rPr>
              <a:t>Beperking werkloosheid in de tijd</a:t>
            </a:r>
          </a:p>
        </p:txBody>
      </p:sp>
      <p:pic>
        <p:nvPicPr>
          <p:cNvPr id="5" name="Afbeelding 4">
            <a:extLst>
              <a:ext uri="{FF2B5EF4-FFF2-40B4-BE49-F238E27FC236}">
                <a16:creationId xmlns:a16="http://schemas.microsoft.com/office/drawing/2014/main" id="{C863D107-D4B9-9FE8-CA53-3EA4140B4C8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205015" y="133692"/>
            <a:ext cx="816053" cy="816053"/>
          </a:xfrm>
          <a:prstGeom prst="rect">
            <a:avLst/>
          </a:prstGeom>
        </p:spPr>
      </p:pic>
      <p:pic>
        <p:nvPicPr>
          <p:cNvPr id="10" name="Afbeelding 9" descr="Afbeelding met illustratie, ontwerp, creativiteit&#10;&#10;Beschrijving automatisch gegenereerd met gemiddelde betrouwbaarheid">
            <a:extLst>
              <a:ext uri="{FF2B5EF4-FFF2-40B4-BE49-F238E27FC236}">
                <a16:creationId xmlns:a16="http://schemas.microsoft.com/office/drawing/2014/main" id="{9853CD0B-EE1C-84CC-F167-D33B9FD3C9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6152" y="1484066"/>
            <a:ext cx="3599695" cy="3599695"/>
          </a:xfrm>
          <a:prstGeom prst="rect">
            <a:avLst/>
          </a:prstGeom>
        </p:spPr>
      </p:pic>
      <p:sp>
        <p:nvSpPr>
          <p:cNvPr id="7" name="Titel 1">
            <a:extLst>
              <a:ext uri="{FF2B5EF4-FFF2-40B4-BE49-F238E27FC236}">
                <a16:creationId xmlns:a16="http://schemas.microsoft.com/office/drawing/2014/main" id="{D32D1735-91E9-E457-CDBA-3191B8DFF415}"/>
              </a:ext>
            </a:extLst>
          </p:cNvPr>
          <p:cNvSpPr txBox="1">
            <a:spLocks/>
          </p:cNvSpPr>
          <p:nvPr/>
        </p:nvSpPr>
        <p:spPr>
          <a:xfrm>
            <a:off x="7895847" y="2324284"/>
            <a:ext cx="3795252" cy="19192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1"/>
                </a:solidFill>
                <a:latin typeface="Fira Sans SemiBold" panose="020B0603050000020004" pitchFamily="34" charset="0"/>
                <a:ea typeface="Fira Sans SemiBold" panose="020B0603050000020004" pitchFamily="34"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nl-BE" sz="4000" dirty="0">
                <a:solidFill>
                  <a:schemeClr val="accent2"/>
                </a:solidFill>
              </a:rPr>
              <a:t>Aanval op </a:t>
            </a:r>
            <a:r>
              <a:rPr lang="nl-BE" sz="4000" dirty="0" err="1">
                <a:solidFill>
                  <a:schemeClr val="accent2"/>
                </a:solidFill>
              </a:rPr>
              <a:t>indexerings-mechanismen</a:t>
            </a:r>
            <a:endParaRPr lang="nl-BE" sz="4000" dirty="0">
              <a:solidFill>
                <a:schemeClr val="accent2"/>
              </a:solidFill>
            </a:endParaRPr>
          </a:p>
        </p:txBody>
      </p:sp>
      <p:sp>
        <p:nvSpPr>
          <p:cNvPr id="8" name="Titel 1">
            <a:extLst>
              <a:ext uri="{FF2B5EF4-FFF2-40B4-BE49-F238E27FC236}">
                <a16:creationId xmlns:a16="http://schemas.microsoft.com/office/drawing/2014/main" id="{FA887D3D-F599-AFA3-C8CE-FC71ADF8AFC5}"/>
              </a:ext>
            </a:extLst>
          </p:cNvPr>
          <p:cNvSpPr txBox="1">
            <a:spLocks/>
          </p:cNvSpPr>
          <p:nvPr/>
        </p:nvSpPr>
        <p:spPr>
          <a:xfrm>
            <a:off x="4306532" y="4934430"/>
            <a:ext cx="3795252" cy="1919257"/>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b="1" kern="1200">
                <a:solidFill>
                  <a:schemeClr val="accent1"/>
                </a:solidFill>
                <a:latin typeface="Fira Sans SemiBold" panose="020B0603050000020004" pitchFamily="34" charset="0"/>
                <a:ea typeface="Fira Sans SemiBold" panose="020B0603050000020004" pitchFamily="34"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nl-BE" sz="4000" dirty="0">
                <a:solidFill>
                  <a:schemeClr val="accent2"/>
                </a:solidFill>
              </a:rPr>
              <a:t>Geen bijdragen op loon boven €90.000 per 3 maanden </a:t>
            </a:r>
          </a:p>
        </p:txBody>
      </p:sp>
      <p:sp>
        <p:nvSpPr>
          <p:cNvPr id="11" name="Titel 1">
            <a:extLst>
              <a:ext uri="{FF2B5EF4-FFF2-40B4-BE49-F238E27FC236}">
                <a16:creationId xmlns:a16="http://schemas.microsoft.com/office/drawing/2014/main" id="{2EFF2E01-F090-1522-6A35-E6D3DF616616}"/>
              </a:ext>
            </a:extLst>
          </p:cNvPr>
          <p:cNvSpPr txBox="1">
            <a:spLocks/>
          </p:cNvSpPr>
          <p:nvPr/>
        </p:nvSpPr>
        <p:spPr>
          <a:xfrm>
            <a:off x="1576086" y="3409"/>
            <a:ext cx="9039828" cy="19192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1"/>
                </a:solidFill>
                <a:latin typeface="Fira Sans SemiBold" panose="020B0603050000020004" pitchFamily="34" charset="0"/>
                <a:ea typeface="Fira Sans SemiBold" panose="020B0603050000020004" pitchFamily="34"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nl-BE" sz="4600" dirty="0"/>
              <a:t>In goedgekeurde programmawet </a:t>
            </a:r>
          </a:p>
        </p:txBody>
      </p:sp>
    </p:spTree>
    <p:extLst>
      <p:ext uri="{BB962C8B-B14F-4D97-AF65-F5344CB8AC3E}">
        <p14:creationId xmlns:p14="http://schemas.microsoft.com/office/powerpoint/2010/main" val="2494339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ira Sans"/>
              <a:ea typeface="+mn-ea"/>
              <a:cs typeface="+mn-cs"/>
            </a:endParaRPr>
          </a:p>
        </p:txBody>
      </p:sp>
      <p:sp>
        <p:nvSpPr>
          <p:cNvPr id="2" name="Title 1"/>
          <p:cNvSpPr>
            <a:spLocks noGrp="1"/>
          </p:cNvSpPr>
          <p:nvPr>
            <p:ph type="title"/>
          </p:nvPr>
        </p:nvSpPr>
        <p:spPr>
          <a:xfrm>
            <a:off x="231495" y="351869"/>
            <a:ext cx="4210614" cy="4752565"/>
          </a:xfrm>
        </p:spPr>
        <p:txBody>
          <a:bodyPr>
            <a:normAutofit/>
          </a:bodyPr>
          <a:lstStyle/>
          <a:p>
            <a:r>
              <a:rPr lang="nl-BE" sz="4000" dirty="0"/>
              <a:t>In goedgekeurde programmawet</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ira Sans"/>
              <a:ea typeface="+mn-ea"/>
              <a:cs typeface="+mn-cs"/>
            </a:endParaRPr>
          </a:p>
        </p:txBody>
      </p:sp>
      <p:sp>
        <p:nvSpPr>
          <p:cNvPr id="3" name="Content Placeholder 2"/>
          <p:cNvSpPr>
            <a:spLocks noGrp="1"/>
          </p:cNvSpPr>
          <p:nvPr>
            <p:ph idx="1"/>
          </p:nvPr>
        </p:nvSpPr>
        <p:spPr>
          <a:xfrm>
            <a:off x="5126418" y="552090"/>
            <a:ext cx="6224335" cy="6079937"/>
          </a:xfrm>
        </p:spPr>
        <p:txBody>
          <a:bodyPr anchor="ctr">
            <a:noAutofit/>
          </a:bodyPr>
          <a:lstStyle/>
          <a:p>
            <a:pPr>
              <a:buFont typeface="Wingdings" panose="05000000000000000000" pitchFamily="2" charset="2"/>
              <a:buChar char="Ø"/>
            </a:pPr>
            <a:r>
              <a:rPr lang="nl-BE" sz="1600" b="1" dirty="0"/>
              <a:t>Duur werkloosheidsuitkeringen</a:t>
            </a:r>
            <a:r>
              <a:rPr lang="nl-BE" sz="1600" dirty="0"/>
              <a:t>: Recht op één jaar uitkering na 312 gewerkte dagen op periode van drie jaar. Daarna opbouw van 1 extra maand per 104 gewerkte dagen tot maximaal twee jaar </a:t>
            </a:r>
          </a:p>
          <a:p>
            <a:pPr>
              <a:buFont typeface="Wingdings" panose="05000000000000000000" pitchFamily="2" charset="2"/>
              <a:buChar char="Ø"/>
            </a:pPr>
            <a:r>
              <a:rPr lang="nl-BE" sz="1600" dirty="0"/>
              <a:t>Uitzonderingen:</a:t>
            </a:r>
          </a:p>
          <a:p>
            <a:pPr lvl="1">
              <a:buFont typeface="Wingdings" panose="05000000000000000000" pitchFamily="2" charset="2"/>
              <a:buChar char="§"/>
            </a:pPr>
            <a:r>
              <a:rPr lang="nl-BE" sz="1600" dirty="0"/>
              <a:t>Voor </a:t>
            </a:r>
            <a:r>
              <a:rPr lang="nl-BE" sz="1600" b="1" dirty="0"/>
              <a:t>55-plussers met lange loopbaan </a:t>
            </a:r>
            <a:r>
              <a:rPr lang="nl-BE" sz="1600" dirty="0"/>
              <a:t>(31 jaar in 2026, oplopend tot 35 jaar in 2030).</a:t>
            </a:r>
          </a:p>
          <a:p>
            <a:pPr lvl="1">
              <a:buFont typeface="Wingdings" panose="05000000000000000000" pitchFamily="2" charset="2"/>
              <a:buChar char="§"/>
            </a:pPr>
            <a:r>
              <a:rPr lang="nl-BE" sz="1600" dirty="0"/>
              <a:t>Voor </a:t>
            </a:r>
            <a:r>
              <a:rPr lang="nl-BE" sz="1600" b="1" dirty="0"/>
              <a:t>SWT</a:t>
            </a:r>
            <a:r>
              <a:rPr lang="nl-BE" sz="1600" dirty="0"/>
              <a:t>, kunstenaars, beschermingsuitkeringen</a:t>
            </a:r>
          </a:p>
          <a:p>
            <a:pPr lvl="1">
              <a:buFont typeface="Wingdings" panose="05000000000000000000" pitchFamily="2" charset="2"/>
              <a:buChar char="§"/>
            </a:pPr>
            <a:r>
              <a:rPr lang="nl-BE" sz="1600" dirty="0"/>
              <a:t>Voor IGU, indien minstens halftijdse tewerkstelling</a:t>
            </a:r>
          </a:p>
          <a:p>
            <a:pPr lvl="1">
              <a:buFont typeface="Wingdings" panose="05000000000000000000" pitchFamily="2" charset="2"/>
              <a:buChar char="§"/>
            </a:pPr>
            <a:r>
              <a:rPr lang="nl-BE" sz="1600" b="1" dirty="0"/>
              <a:t>Opleiding knelpuntberoep</a:t>
            </a:r>
            <a:r>
              <a:rPr lang="nl-BE" sz="1600" dirty="0"/>
              <a:t>: voor lopende knelpuntopleidingen, daarna enkel voor zorgopleiding (tot maximaal vijf jaar).</a:t>
            </a:r>
          </a:p>
          <a:p>
            <a:pPr lvl="1">
              <a:buFont typeface="Wingdings" panose="05000000000000000000" pitchFamily="2" charset="2"/>
              <a:buChar char="§"/>
            </a:pPr>
            <a:r>
              <a:rPr lang="nl-BE" sz="1600" dirty="0"/>
              <a:t>Mindervalide werknemers  met behoud van recht - </a:t>
            </a:r>
            <a:r>
              <a:rPr lang="nl-BE" sz="1600" b="1" dirty="0"/>
              <a:t>maatwerk</a:t>
            </a:r>
          </a:p>
          <a:p>
            <a:pPr>
              <a:buFont typeface="Wingdings" panose="05000000000000000000" pitchFamily="2" charset="2"/>
              <a:buChar char="Ø"/>
            </a:pPr>
            <a:r>
              <a:rPr lang="nl-BE" sz="1600" b="1" dirty="0"/>
              <a:t>Jongeren</a:t>
            </a:r>
            <a:r>
              <a:rPr lang="nl-BE" sz="1600" dirty="0"/>
              <a:t>: </a:t>
            </a:r>
            <a:r>
              <a:rPr lang="nl-BE" sz="1600" dirty="0" err="1"/>
              <a:t>Beroepsinschakelingstijd</a:t>
            </a:r>
            <a:r>
              <a:rPr lang="nl-BE" sz="1600" dirty="0"/>
              <a:t> verkort tot 156 dagen; inschakelingsuitkeringen beperkt tot één jaar. Geen uitkering tenzij minstens diploma secundair onderwijs.</a:t>
            </a:r>
          </a:p>
          <a:p>
            <a:pPr>
              <a:buFont typeface="Wingdings" panose="05000000000000000000" pitchFamily="2" charset="2"/>
              <a:buChar char="Ø"/>
            </a:pPr>
            <a:r>
              <a:rPr lang="nl-BE" sz="1600" b="1" dirty="0"/>
              <a:t>Deeltijdse tewerkstelling</a:t>
            </a:r>
            <a:r>
              <a:rPr lang="nl-BE" sz="1600" dirty="0"/>
              <a:t>: Strengere voorwaarden; uitkering behouden bij halftijdse tewerkstelling.</a:t>
            </a:r>
          </a:p>
        </p:txBody>
      </p:sp>
      <p:pic>
        <p:nvPicPr>
          <p:cNvPr id="4" name="Afbeelding 3" descr="Afbeelding met illustratie, ontwerp, creativiteit&#10;&#10;Beschrijving automatisch gegenereerd met gemiddelde betrouwbaarheid">
            <a:extLst>
              <a:ext uri="{FF2B5EF4-FFF2-40B4-BE49-F238E27FC236}">
                <a16:creationId xmlns:a16="http://schemas.microsoft.com/office/drawing/2014/main" id="{0388E698-ABDC-040C-2252-45F5A14224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2" y="3322283"/>
            <a:ext cx="3599695" cy="3599695"/>
          </a:xfrm>
          <a:prstGeom prst="rect">
            <a:avLst/>
          </a:prstGeom>
        </p:spPr>
      </p:pic>
      <p:pic>
        <p:nvPicPr>
          <p:cNvPr id="5" name="Afbeelding 4">
            <a:extLst>
              <a:ext uri="{FF2B5EF4-FFF2-40B4-BE49-F238E27FC236}">
                <a16:creationId xmlns:a16="http://schemas.microsoft.com/office/drawing/2014/main" id="{055487AA-0FC3-0D66-7B58-8E50644278D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205015" y="133692"/>
            <a:ext cx="816053" cy="816053"/>
          </a:xfrm>
          <a:prstGeom prst="rect">
            <a:avLst/>
          </a:prstGeom>
        </p:spPr>
      </p:pic>
    </p:spTree>
    <p:extLst>
      <p:ext uri="{BB962C8B-B14F-4D97-AF65-F5344CB8AC3E}">
        <p14:creationId xmlns:p14="http://schemas.microsoft.com/office/powerpoint/2010/main" val="4291228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2E8FF49-46E6-F6E3-362E-A5879ECCD9E8}"/>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246BF1C-D683-E1C3-F50C-01E515DFC0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ira Sans"/>
              <a:ea typeface="+mn-ea"/>
              <a:cs typeface="+mn-cs"/>
            </a:endParaRPr>
          </a:p>
        </p:txBody>
      </p:sp>
      <p:sp>
        <p:nvSpPr>
          <p:cNvPr id="2" name="Titel 1">
            <a:extLst>
              <a:ext uri="{FF2B5EF4-FFF2-40B4-BE49-F238E27FC236}">
                <a16:creationId xmlns:a16="http://schemas.microsoft.com/office/drawing/2014/main" id="{5485A412-EA14-A837-82DB-2575DF6AAE28}"/>
              </a:ext>
            </a:extLst>
          </p:cNvPr>
          <p:cNvSpPr>
            <a:spLocks noGrp="1"/>
          </p:cNvSpPr>
          <p:nvPr>
            <p:ph type="title"/>
          </p:nvPr>
        </p:nvSpPr>
        <p:spPr>
          <a:xfrm>
            <a:off x="469701" y="548640"/>
            <a:ext cx="4137534" cy="5431536"/>
          </a:xfrm>
        </p:spPr>
        <p:txBody>
          <a:bodyPr>
            <a:normAutofit/>
          </a:bodyPr>
          <a:lstStyle/>
          <a:p>
            <a:r>
              <a:rPr lang="nl-BE" sz="4000" dirty="0"/>
              <a:t>In goedgekeurde programmawet</a:t>
            </a:r>
            <a:br>
              <a:rPr lang="nl-BE" sz="4000" dirty="0"/>
            </a:br>
            <a:br>
              <a:rPr lang="nl-BE" sz="4600" dirty="0"/>
            </a:br>
            <a:endParaRPr lang="nl-BE" sz="4600" dirty="0"/>
          </a:p>
        </p:txBody>
      </p:sp>
      <p:sp>
        <p:nvSpPr>
          <p:cNvPr id="20" name="sketch line">
            <a:extLst>
              <a:ext uri="{FF2B5EF4-FFF2-40B4-BE49-F238E27FC236}">
                <a16:creationId xmlns:a16="http://schemas.microsoft.com/office/drawing/2014/main" id="{6F35C91C-FEDD-8C6A-1AB1-8B6976501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ira Sans"/>
              <a:ea typeface="+mn-ea"/>
              <a:cs typeface="+mn-cs"/>
            </a:endParaRPr>
          </a:p>
        </p:txBody>
      </p:sp>
      <p:sp>
        <p:nvSpPr>
          <p:cNvPr id="3" name="Tijdelijke aanduiding voor inhoud 2">
            <a:extLst>
              <a:ext uri="{FF2B5EF4-FFF2-40B4-BE49-F238E27FC236}">
                <a16:creationId xmlns:a16="http://schemas.microsoft.com/office/drawing/2014/main" id="{2BA61B92-13C4-4166-FC15-3DEC050E35B1}"/>
              </a:ext>
            </a:extLst>
          </p:cNvPr>
          <p:cNvSpPr>
            <a:spLocks noGrp="1"/>
          </p:cNvSpPr>
          <p:nvPr>
            <p:ph idx="1"/>
          </p:nvPr>
        </p:nvSpPr>
        <p:spPr>
          <a:xfrm>
            <a:off x="5126418" y="552091"/>
            <a:ext cx="6224335" cy="5431536"/>
          </a:xfrm>
        </p:spPr>
        <p:txBody>
          <a:bodyPr anchor="ctr">
            <a:normAutofit/>
          </a:bodyPr>
          <a:lstStyle/>
          <a:p>
            <a:pPr>
              <a:buFont typeface="Wingdings" panose="05000000000000000000" pitchFamily="2" charset="2"/>
              <a:buChar char="Ø"/>
            </a:pPr>
            <a:r>
              <a:rPr lang="nl-BE" sz="2400" b="1" dirty="0"/>
              <a:t>Loonplafond voor sociale bijdragen </a:t>
            </a:r>
            <a:r>
              <a:rPr lang="nl-BE" sz="2400" dirty="0"/>
              <a:t>van werkgevers: geen sociale bijdragen meer op het gedeelte loon boven 90.000 euro per kwartaal (plafond wordt geïndexeerd)</a:t>
            </a:r>
          </a:p>
          <a:p>
            <a:pPr marL="628650" indent="-361950">
              <a:buSzPct val="200000"/>
              <a:buBlip>
                <a:blip r:embed="rId2">
                  <a:extLst>
                    <a:ext uri="{96DAC541-7B7A-43D3-8B79-37D633B846F1}">
                      <asvg:svgBlip xmlns:asvg="http://schemas.microsoft.com/office/drawing/2016/SVG/main" r:embed="rId3"/>
                    </a:ext>
                  </a:extLst>
                </a:blip>
              </a:buBlip>
            </a:pPr>
            <a:r>
              <a:rPr lang="nl-BE" sz="1900" dirty="0">
                <a:solidFill>
                  <a:srgbClr val="FF0000"/>
                </a:solidFill>
              </a:rPr>
              <a:t>Cadeau aan werkgevers ten koste van de sociale zekerheid zonder tewerkstellingseffect</a:t>
            </a:r>
          </a:p>
          <a:p>
            <a:pPr>
              <a:buFont typeface="Wingdings" panose="05000000000000000000" pitchFamily="2" charset="2"/>
              <a:buChar char="Ø"/>
            </a:pPr>
            <a:endParaRPr lang="nl-BE" sz="800" dirty="0"/>
          </a:p>
          <a:p>
            <a:pPr>
              <a:buFont typeface="Wingdings" panose="05000000000000000000" pitchFamily="2" charset="2"/>
              <a:buChar char="Ø"/>
            </a:pPr>
            <a:r>
              <a:rPr lang="nl-BE" sz="2400" b="1" dirty="0"/>
              <a:t>Aanval op de </a:t>
            </a:r>
            <a:r>
              <a:rPr lang="nl-BE" sz="2400" b="1" dirty="0" err="1"/>
              <a:t>indexeringmechanismen</a:t>
            </a:r>
            <a:r>
              <a:rPr lang="nl-BE" sz="2400" b="1" dirty="0"/>
              <a:t> </a:t>
            </a:r>
            <a:r>
              <a:rPr lang="nl-BE" sz="2400" dirty="0"/>
              <a:t>via:</a:t>
            </a:r>
          </a:p>
          <a:p>
            <a:pPr lvl="1">
              <a:spcBef>
                <a:spcPts val="400"/>
              </a:spcBef>
              <a:spcAft>
                <a:spcPts val="600"/>
              </a:spcAft>
              <a:buFont typeface="Wingdings" panose="05000000000000000000" pitchFamily="2" charset="2"/>
              <a:buChar char="§"/>
            </a:pPr>
            <a:r>
              <a:rPr lang="nl-BE" sz="1900" dirty="0"/>
              <a:t>Uitstel van indexering uitkeringen van één naar drie maanden</a:t>
            </a:r>
          </a:p>
          <a:p>
            <a:pPr lvl="1">
              <a:spcBef>
                <a:spcPts val="400"/>
              </a:spcBef>
              <a:spcAft>
                <a:spcPts val="600"/>
              </a:spcAft>
              <a:buFont typeface="Wingdings" panose="05000000000000000000" pitchFamily="2" charset="2"/>
              <a:buChar char="§"/>
            </a:pPr>
            <a:r>
              <a:rPr lang="nl-BE" sz="1900" dirty="0"/>
              <a:t>Uitstel van indexering van lonen ambtenaren van twee naar drie maanden</a:t>
            </a:r>
          </a:p>
        </p:txBody>
      </p:sp>
      <p:pic>
        <p:nvPicPr>
          <p:cNvPr id="5" name="Afbeelding 4">
            <a:extLst>
              <a:ext uri="{FF2B5EF4-FFF2-40B4-BE49-F238E27FC236}">
                <a16:creationId xmlns:a16="http://schemas.microsoft.com/office/drawing/2014/main" id="{1C027F90-B95F-3E68-6F4A-C5DE2E89792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205015" y="133692"/>
            <a:ext cx="816053" cy="816053"/>
          </a:xfrm>
          <a:prstGeom prst="rect">
            <a:avLst/>
          </a:prstGeom>
        </p:spPr>
      </p:pic>
      <p:pic>
        <p:nvPicPr>
          <p:cNvPr id="10" name="Afbeelding 9" descr="Afbeelding met illustratie, ontwerp, creativiteit&#10;&#10;Beschrijving automatisch gegenereerd met gemiddelde betrouwbaarheid">
            <a:extLst>
              <a:ext uri="{FF2B5EF4-FFF2-40B4-BE49-F238E27FC236}">
                <a16:creationId xmlns:a16="http://schemas.microsoft.com/office/drawing/2014/main" id="{824A7FC1-33C5-DCC7-C476-DB424FC649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92" y="3264408"/>
            <a:ext cx="3599695" cy="3599695"/>
          </a:xfrm>
          <a:prstGeom prst="rect">
            <a:avLst/>
          </a:prstGeom>
        </p:spPr>
      </p:pic>
    </p:spTree>
    <p:extLst>
      <p:ext uri="{BB962C8B-B14F-4D97-AF65-F5344CB8AC3E}">
        <p14:creationId xmlns:p14="http://schemas.microsoft.com/office/powerpoint/2010/main" val="4189441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45130-9CB9-B67B-1527-C7EC7F608A5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C973E08-D122-46C4-20EC-9FE3606AE77E}"/>
              </a:ext>
            </a:extLst>
          </p:cNvPr>
          <p:cNvSpPr>
            <a:spLocks noGrp="1"/>
          </p:cNvSpPr>
          <p:nvPr>
            <p:ph type="title"/>
          </p:nvPr>
        </p:nvSpPr>
        <p:spPr>
          <a:xfrm>
            <a:off x="294963" y="1254645"/>
            <a:ext cx="3795252" cy="1919257"/>
          </a:xfrm>
        </p:spPr>
        <p:txBody>
          <a:bodyPr>
            <a:normAutofit/>
          </a:bodyPr>
          <a:lstStyle/>
          <a:p>
            <a:pPr algn="ctr"/>
            <a:r>
              <a:rPr lang="nl-BE" sz="3700" dirty="0">
                <a:solidFill>
                  <a:schemeClr val="accent2"/>
                </a:solidFill>
              </a:rPr>
              <a:t>Pensioenmalus</a:t>
            </a:r>
          </a:p>
        </p:txBody>
      </p:sp>
      <p:pic>
        <p:nvPicPr>
          <p:cNvPr id="5" name="Afbeelding 4">
            <a:extLst>
              <a:ext uri="{FF2B5EF4-FFF2-40B4-BE49-F238E27FC236}">
                <a16:creationId xmlns:a16="http://schemas.microsoft.com/office/drawing/2014/main" id="{A283485A-E3C0-DA6B-F7D5-7770823273A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205015" y="133692"/>
            <a:ext cx="816053" cy="816053"/>
          </a:xfrm>
          <a:prstGeom prst="rect">
            <a:avLst/>
          </a:prstGeom>
        </p:spPr>
      </p:pic>
      <p:pic>
        <p:nvPicPr>
          <p:cNvPr id="10" name="Afbeelding 9" descr="Afbeelding met illustratie, ontwerp, creativiteit&#10;&#10;Beschrijving automatisch gegenereerd met gemiddelde betrouwbaarheid">
            <a:extLst>
              <a:ext uri="{FF2B5EF4-FFF2-40B4-BE49-F238E27FC236}">
                <a16:creationId xmlns:a16="http://schemas.microsoft.com/office/drawing/2014/main" id="{01427A00-61C3-3C9B-54A9-84646D2E2B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6152" y="1484066"/>
            <a:ext cx="3599695" cy="3599695"/>
          </a:xfrm>
          <a:prstGeom prst="rect">
            <a:avLst/>
          </a:prstGeom>
        </p:spPr>
      </p:pic>
      <p:sp>
        <p:nvSpPr>
          <p:cNvPr id="7" name="Titel 1">
            <a:extLst>
              <a:ext uri="{FF2B5EF4-FFF2-40B4-BE49-F238E27FC236}">
                <a16:creationId xmlns:a16="http://schemas.microsoft.com/office/drawing/2014/main" id="{6EBFB7EB-6A80-C2F3-D96A-503C239A3652}"/>
              </a:ext>
            </a:extLst>
          </p:cNvPr>
          <p:cNvSpPr txBox="1">
            <a:spLocks/>
          </p:cNvSpPr>
          <p:nvPr/>
        </p:nvSpPr>
        <p:spPr>
          <a:xfrm>
            <a:off x="7905679" y="1509743"/>
            <a:ext cx="3795252" cy="1919257"/>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b="1" kern="1200">
                <a:solidFill>
                  <a:schemeClr val="accent1"/>
                </a:solidFill>
                <a:latin typeface="Fira Sans SemiBold" panose="020B0603050000020004" pitchFamily="34" charset="0"/>
                <a:ea typeface="Fira Sans SemiBold" panose="020B0603050000020004" pitchFamily="34"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nl-BE" sz="4000" dirty="0">
                <a:solidFill>
                  <a:schemeClr val="accent2"/>
                </a:solidFill>
              </a:rPr>
              <a:t>Max. 52 weken opzegtermijn bij nieuwe contracten</a:t>
            </a:r>
          </a:p>
        </p:txBody>
      </p:sp>
      <p:sp>
        <p:nvSpPr>
          <p:cNvPr id="8" name="Titel 1">
            <a:extLst>
              <a:ext uri="{FF2B5EF4-FFF2-40B4-BE49-F238E27FC236}">
                <a16:creationId xmlns:a16="http://schemas.microsoft.com/office/drawing/2014/main" id="{F998751E-1FA0-A121-F547-EDA4F7D7753C}"/>
              </a:ext>
            </a:extLst>
          </p:cNvPr>
          <p:cNvSpPr txBox="1">
            <a:spLocks/>
          </p:cNvSpPr>
          <p:nvPr/>
        </p:nvSpPr>
        <p:spPr>
          <a:xfrm>
            <a:off x="54693" y="3464177"/>
            <a:ext cx="4275792" cy="1919257"/>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b="1" kern="1200">
                <a:solidFill>
                  <a:schemeClr val="accent1"/>
                </a:solidFill>
                <a:latin typeface="Fira Sans SemiBold" panose="020B0603050000020004" pitchFamily="34" charset="0"/>
                <a:ea typeface="Fira Sans SemiBold" panose="020B0603050000020004" pitchFamily="34"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nl-BE" sz="4000" dirty="0">
                <a:solidFill>
                  <a:schemeClr val="accent2"/>
                </a:solidFill>
              </a:rPr>
              <a:t>Verstrenging </a:t>
            </a:r>
            <a:r>
              <a:rPr lang="nl-BE" sz="4000" dirty="0" err="1">
                <a:solidFill>
                  <a:schemeClr val="accent2"/>
                </a:solidFill>
              </a:rPr>
              <a:t>loopbaanvoor</a:t>
            </a:r>
            <a:r>
              <a:rPr lang="nl-BE" sz="4000" dirty="0">
                <a:solidFill>
                  <a:schemeClr val="accent2"/>
                </a:solidFill>
              </a:rPr>
              <a:t>-waarde vervroegd pensioen</a:t>
            </a:r>
          </a:p>
        </p:txBody>
      </p:sp>
      <p:sp>
        <p:nvSpPr>
          <p:cNvPr id="9" name="Titel 1">
            <a:extLst>
              <a:ext uri="{FF2B5EF4-FFF2-40B4-BE49-F238E27FC236}">
                <a16:creationId xmlns:a16="http://schemas.microsoft.com/office/drawing/2014/main" id="{89866526-F56E-BBD4-B5D3-859BE90BF5AF}"/>
              </a:ext>
            </a:extLst>
          </p:cNvPr>
          <p:cNvSpPr txBox="1">
            <a:spLocks/>
          </p:cNvSpPr>
          <p:nvPr/>
        </p:nvSpPr>
        <p:spPr>
          <a:xfrm>
            <a:off x="8047166" y="3655489"/>
            <a:ext cx="3795252" cy="1919257"/>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b="1" kern="1200">
                <a:solidFill>
                  <a:schemeClr val="accent1"/>
                </a:solidFill>
                <a:latin typeface="Fira Sans SemiBold" panose="020B0603050000020004" pitchFamily="34" charset="0"/>
                <a:ea typeface="Fira Sans SemiBold" panose="020B0603050000020004" pitchFamily="34"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nl-BE" sz="4000" dirty="0">
                <a:solidFill>
                  <a:schemeClr val="accent2"/>
                </a:solidFill>
              </a:rPr>
              <a:t>Afschaffing minimumgrens wekelijkse arbeidsduur </a:t>
            </a:r>
          </a:p>
        </p:txBody>
      </p:sp>
      <p:sp>
        <p:nvSpPr>
          <p:cNvPr id="11" name="Titel 1">
            <a:extLst>
              <a:ext uri="{FF2B5EF4-FFF2-40B4-BE49-F238E27FC236}">
                <a16:creationId xmlns:a16="http://schemas.microsoft.com/office/drawing/2014/main" id="{442C9666-E6B0-60C2-D64E-62029B678301}"/>
              </a:ext>
            </a:extLst>
          </p:cNvPr>
          <p:cNvSpPr txBox="1">
            <a:spLocks/>
          </p:cNvSpPr>
          <p:nvPr/>
        </p:nvSpPr>
        <p:spPr>
          <a:xfrm>
            <a:off x="3460953" y="0"/>
            <a:ext cx="5270092" cy="19192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1"/>
                </a:solidFill>
                <a:latin typeface="Fira Sans SemiBold" panose="020B0603050000020004" pitchFamily="34" charset="0"/>
                <a:ea typeface="Fira Sans SemiBold" panose="020B0603050000020004" pitchFamily="34"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nl-BE" sz="4600" dirty="0"/>
              <a:t>In zomerakkoord</a:t>
            </a:r>
          </a:p>
        </p:txBody>
      </p:sp>
      <p:sp>
        <p:nvSpPr>
          <p:cNvPr id="13" name="Titel 1">
            <a:extLst>
              <a:ext uri="{FF2B5EF4-FFF2-40B4-BE49-F238E27FC236}">
                <a16:creationId xmlns:a16="http://schemas.microsoft.com/office/drawing/2014/main" id="{9E1B9CE4-134F-FF32-9EE0-CBAD2DFC254B}"/>
              </a:ext>
            </a:extLst>
          </p:cNvPr>
          <p:cNvSpPr txBox="1">
            <a:spLocks/>
          </p:cNvSpPr>
          <p:nvPr/>
        </p:nvSpPr>
        <p:spPr>
          <a:xfrm>
            <a:off x="3460954" y="4938744"/>
            <a:ext cx="5270092" cy="19192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1"/>
                </a:solidFill>
                <a:latin typeface="Fira Sans SemiBold" panose="020B0603050000020004" pitchFamily="34" charset="0"/>
                <a:ea typeface="Fira Sans SemiBold" panose="020B0603050000020004" pitchFamily="34"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nl-BE" sz="3700" dirty="0">
                <a:solidFill>
                  <a:schemeClr val="accent2"/>
                </a:solidFill>
              </a:rPr>
              <a:t>Versoepelen nachtwerk en meer flexibiliteit</a:t>
            </a:r>
          </a:p>
        </p:txBody>
      </p:sp>
    </p:spTree>
    <p:extLst>
      <p:ext uri="{BB962C8B-B14F-4D97-AF65-F5344CB8AC3E}">
        <p14:creationId xmlns:p14="http://schemas.microsoft.com/office/powerpoint/2010/main" val="1047571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5FC92EF-0273-CEB4-6F4C-820E5C0FA1FF}"/>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EE095187-E421-611E-6284-A310FA4830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ira Sans"/>
              <a:ea typeface="+mn-ea"/>
              <a:cs typeface="+mn-cs"/>
            </a:endParaRPr>
          </a:p>
        </p:txBody>
      </p:sp>
      <p:sp>
        <p:nvSpPr>
          <p:cNvPr id="2" name="Titel 1">
            <a:extLst>
              <a:ext uri="{FF2B5EF4-FFF2-40B4-BE49-F238E27FC236}">
                <a16:creationId xmlns:a16="http://schemas.microsoft.com/office/drawing/2014/main" id="{357192EA-6B68-D5DE-FD33-C18BD1206DDC}"/>
              </a:ext>
            </a:extLst>
          </p:cNvPr>
          <p:cNvSpPr>
            <a:spLocks noGrp="1"/>
          </p:cNvSpPr>
          <p:nvPr>
            <p:ph type="title"/>
          </p:nvPr>
        </p:nvSpPr>
        <p:spPr>
          <a:xfrm>
            <a:off x="841248" y="548640"/>
            <a:ext cx="3600860" cy="5431536"/>
          </a:xfrm>
        </p:spPr>
        <p:txBody>
          <a:bodyPr>
            <a:normAutofit/>
          </a:bodyPr>
          <a:lstStyle/>
          <a:p>
            <a:r>
              <a:rPr lang="nl-BE" sz="4000" dirty="0"/>
              <a:t>In zomerakkoord</a:t>
            </a:r>
            <a:br>
              <a:rPr lang="nl-BE" sz="4000" dirty="0"/>
            </a:br>
            <a:br>
              <a:rPr lang="nl-BE" sz="4600" dirty="0"/>
            </a:br>
            <a:endParaRPr lang="nl-BE" sz="4600" dirty="0"/>
          </a:p>
        </p:txBody>
      </p:sp>
      <p:sp>
        <p:nvSpPr>
          <p:cNvPr id="20" name="sketch line">
            <a:extLst>
              <a:ext uri="{FF2B5EF4-FFF2-40B4-BE49-F238E27FC236}">
                <a16:creationId xmlns:a16="http://schemas.microsoft.com/office/drawing/2014/main" id="{60A02AE3-6104-66E2-1736-9B85292DE7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ira Sans"/>
              <a:ea typeface="+mn-ea"/>
              <a:cs typeface="+mn-cs"/>
            </a:endParaRPr>
          </a:p>
        </p:txBody>
      </p:sp>
      <p:sp>
        <p:nvSpPr>
          <p:cNvPr id="3" name="Tijdelijke aanduiding voor inhoud 2">
            <a:extLst>
              <a:ext uri="{FF2B5EF4-FFF2-40B4-BE49-F238E27FC236}">
                <a16:creationId xmlns:a16="http://schemas.microsoft.com/office/drawing/2014/main" id="{8CF557D1-A055-AC13-4B23-9FA3C085ACA5}"/>
              </a:ext>
            </a:extLst>
          </p:cNvPr>
          <p:cNvSpPr>
            <a:spLocks noGrp="1"/>
          </p:cNvSpPr>
          <p:nvPr>
            <p:ph idx="1"/>
          </p:nvPr>
        </p:nvSpPr>
        <p:spPr>
          <a:xfrm>
            <a:off x="5126418" y="552091"/>
            <a:ext cx="6224335" cy="5431536"/>
          </a:xfrm>
        </p:spPr>
        <p:txBody>
          <a:bodyPr anchor="ctr">
            <a:normAutofit/>
          </a:bodyPr>
          <a:lstStyle/>
          <a:p>
            <a:pPr lvl="1">
              <a:buFont typeface="Wingdings" panose="05000000000000000000" pitchFamily="2" charset="2"/>
              <a:buChar char="ü"/>
            </a:pPr>
            <a:endParaRPr lang="nl-BE" sz="1800" b="1" dirty="0"/>
          </a:p>
          <a:p>
            <a:pPr marL="360363" indent="-360363">
              <a:buFont typeface="Wingdings" panose="05000000000000000000" pitchFamily="2" charset="2"/>
              <a:buChar char="Ø"/>
            </a:pPr>
            <a:r>
              <a:rPr lang="nl-BE" sz="2200" b="1" dirty="0"/>
              <a:t>Max. 52 weken opzegtermijn bij nieuwe contracten:</a:t>
            </a:r>
          </a:p>
          <a:p>
            <a:pPr lvl="1">
              <a:buFont typeface="Wingdings" panose="05000000000000000000" pitchFamily="2" charset="2"/>
              <a:buChar char="ü"/>
            </a:pPr>
            <a:r>
              <a:rPr lang="nl-BE" sz="1800" dirty="0"/>
              <a:t>Maximum van 52 weken bij ontslag na 17 jaar anciënniteit voor contracten van na 1 januari 2026.</a:t>
            </a:r>
          </a:p>
          <a:p>
            <a:pPr lvl="1">
              <a:buFont typeface="Wingdings" panose="05000000000000000000" pitchFamily="2" charset="2"/>
              <a:buChar char="ü"/>
            </a:pPr>
            <a:endParaRPr lang="nl-BE" sz="1800" b="1" dirty="0"/>
          </a:p>
          <a:p>
            <a:pPr marL="360363" indent="-360363">
              <a:buFont typeface="Wingdings" panose="05000000000000000000" pitchFamily="2" charset="2"/>
              <a:buChar char="Ø"/>
            </a:pPr>
            <a:r>
              <a:rPr lang="nl-BE" sz="2200" b="1" dirty="0"/>
              <a:t>Versoepelen nachtwerk</a:t>
            </a:r>
          </a:p>
          <a:p>
            <a:pPr lvl="1">
              <a:buFont typeface="Wingdings" panose="05000000000000000000" pitchFamily="2" charset="2"/>
              <a:buChar char="ü"/>
            </a:pPr>
            <a:r>
              <a:rPr lang="nl-BE" sz="1800" dirty="0"/>
              <a:t>Verbod op nachtarbeid wordt opgeheven.</a:t>
            </a:r>
          </a:p>
          <a:p>
            <a:pPr lvl="1">
              <a:buFont typeface="Wingdings" panose="05000000000000000000" pitchFamily="2" charset="2"/>
              <a:buChar char="ü"/>
            </a:pPr>
            <a:r>
              <a:rPr lang="nl-BE" sz="1800" dirty="0"/>
              <a:t>Nieuwe definitie voor nachtarbeid in distributie en e-commerce (werktijden tussen 24 en 5 uur)</a:t>
            </a:r>
          </a:p>
          <a:p>
            <a:pPr lvl="1">
              <a:buFont typeface="Wingdings" panose="05000000000000000000" pitchFamily="2" charset="2"/>
              <a:buChar char="ü"/>
            </a:pPr>
            <a:endParaRPr lang="nl-BE" sz="1800" b="1" dirty="0"/>
          </a:p>
          <a:p>
            <a:pPr marL="360363" indent="-360363">
              <a:buFont typeface="Wingdings" panose="05000000000000000000" pitchFamily="2" charset="2"/>
              <a:buChar char="Ø"/>
            </a:pPr>
            <a:endParaRPr lang="nl-BE" sz="1800" dirty="0"/>
          </a:p>
        </p:txBody>
      </p:sp>
      <p:pic>
        <p:nvPicPr>
          <p:cNvPr id="5" name="Afbeelding 4">
            <a:extLst>
              <a:ext uri="{FF2B5EF4-FFF2-40B4-BE49-F238E27FC236}">
                <a16:creationId xmlns:a16="http://schemas.microsoft.com/office/drawing/2014/main" id="{9013D57B-3E8D-FF13-9094-2EEBD294C57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205015" y="133692"/>
            <a:ext cx="816053" cy="816053"/>
          </a:xfrm>
          <a:prstGeom prst="rect">
            <a:avLst/>
          </a:prstGeom>
        </p:spPr>
      </p:pic>
      <p:pic>
        <p:nvPicPr>
          <p:cNvPr id="10" name="Afbeelding 9" descr="Afbeelding met illustratie, ontwerp, creativiteit&#10;&#10;Beschrijving automatisch gegenereerd met gemiddelde betrouwbaarheid">
            <a:extLst>
              <a:ext uri="{FF2B5EF4-FFF2-40B4-BE49-F238E27FC236}">
                <a16:creationId xmlns:a16="http://schemas.microsoft.com/office/drawing/2014/main" id="{335D2A8E-D058-0318-64C8-A78EC689F5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92" y="3264408"/>
            <a:ext cx="3599695" cy="3599695"/>
          </a:xfrm>
          <a:prstGeom prst="rect">
            <a:avLst/>
          </a:prstGeom>
        </p:spPr>
      </p:pic>
    </p:spTree>
    <p:extLst>
      <p:ext uri="{BB962C8B-B14F-4D97-AF65-F5344CB8AC3E}">
        <p14:creationId xmlns:p14="http://schemas.microsoft.com/office/powerpoint/2010/main" val="2901361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acv">
  <a:themeElements>
    <a:clrScheme name="ACV">
      <a:dk1>
        <a:srgbClr val="FFFFFF"/>
      </a:dk1>
      <a:lt1>
        <a:sysClr val="window" lastClr="FFFFFF"/>
      </a:lt1>
      <a:dk2>
        <a:srgbClr val="44546A"/>
      </a:dk2>
      <a:lt2>
        <a:srgbClr val="E7E6E6"/>
      </a:lt2>
      <a:accent1>
        <a:srgbClr val="80C342"/>
      </a:accent1>
      <a:accent2>
        <a:srgbClr val="00807B"/>
      </a:accent2>
      <a:accent3>
        <a:srgbClr val="B0CCD9"/>
      </a:accent3>
      <a:accent4>
        <a:srgbClr val="D1D082"/>
      </a:accent4>
      <a:accent5>
        <a:srgbClr val="9D2872"/>
      </a:accent5>
      <a:accent6>
        <a:srgbClr val="C2572E"/>
      </a:accent6>
      <a:hlink>
        <a:srgbClr val="0563C1"/>
      </a:hlink>
      <a:folHlink>
        <a:srgbClr val="0070C0"/>
      </a:folHlink>
    </a:clrScheme>
    <a:fontScheme name="Aangepast 1">
      <a:majorFont>
        <a:latin typeface="Fira Sans"/>
        <a:ea typeface=""/>
        <a:cs typeface=""/>
      </a:majorFont>
      <a:minorFont>
        <a:latin typeface="Fira Sans"/>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e832426-6819-49af-b751-404cdfce1567" xsi:nil="true"/>
    <lcf76f155ced4ddcb4097134ff3c332f xmlns="e8f3d28a-9832-47f7-b63e-76c6af817a1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238CA05652504429D58CA600F34DE38" ma:contentTypeVersion="13" ma:contentTypeDescription="Een nieuw document maken." ma:contentTypeScope="" ma:versionID="190478c87189d3ad5513c13d1ce41851">
  <xsd:schema xmlns:xsd="http://www.w3.org/2001/XMLSchema" xmlns:xs="http://www.w3.org/2001/XMLSchema" xmlns:p="http://schemas.microsoft.com/office/2006/metadata/properties" xmlns:ns2="e8f3d28a-9832-47f7-b63e-76c6af817a15" xmlns:ns3="1e832426-6819-49af-b751-404cdfce1567" xmlns:ns4="0e5f5628-3315-4269-9783-cdf1ac2ce571" targetNamespace="http://schemas.microsoft.com/office/2006/metadata/properties" ma:root="true" ma:fieldsID="b5f322f1403bdc17df1e7ce1dcb2d7b2" ns2:_="" ns3:_="" ns4:_="">
    <xsd:import namespace="e8f3d28a-9832-47f7-b63e-76c6af817a15"/>
    <xsd:import namespace="1e832426-6819-49af-b751-404cdfce1567"/>
    <xsd:import namespace="0e5f5628-3315-4269-9783-cdf1ac2ce57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4:SharedWithUsers" minOccurs="0"/>
                <xsd:element ref="ns4:SharedWithDetail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f3d28a-9832-47f7-b63e-76c6af817a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Afbeeldingtags" ma:readOnly="false" ma:fieldId="{5cf76f15-5ced-4ddc-b409-7134ff3c332f}" ma:taxonomyMulti="true" ma:sspId="4a2598b1-08ab-4950-8754-92b55e3dff8f"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832426-6819-49af-b751-404cdfce156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b59c6fb-39f7-4082-b831-44755ce76e24}" ma:internalName="TaxCatchAll" ma:showField="CatchAllData" ma:web="0e5f5628-3315-4269-9783-cdf1ac2ce57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e5f5628-3315-4269-9783-cdf1ac2ce571" elementFormDefault="qualified">
    <xsd:import namespace="http://schemas.microsoft.com/office/2006/documentManagement/types"/>
    <xsd:import namespace="http://schemas.microsoft.com/office/infopath/2007/PartnerControls"/>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2D35A6-C4F5-4028-96A1-6B47C13CC02E}">
  <ds:schemaRefs>
    <ds:schemaRef ds:uri="http://schemas.microsoft.com/sharepoint/v3/contenttype/forms"/>
  </ds:schemaRefs>
</ds:datastoreItem>
</file>

<file path=customXml/itemProps2.xml><?xml version="1.0" encoding="utf-8"?>
<ds:datastoreItem xmlns:ds="http://schemas.openxmlformats.org/officeDocument/2006/customXml" ds:itemID="{95FC750A-09B5-42CC-ABA2-A3D1278F43E2}">
  <ds:schemaRefs>
    <ds:schemaRef ds:uri="d5a673ca-0317-44b4-9035-8f1993670e21"/>
    <ds:schemaRef ds:uri="f9c399a3-24cc-4595-bdcc-5e7d49d3af5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959ce19e-77dd-4754-9e61-2f9557e5f65f"/>
    <ds:schemaRef ds:uri="1e832426-6819-49af-b751-404cdfce1567"/>
    <ds:schemaRef ds:uri="e8f3d28a-9832-47f7-b63e-76c6af817a15"/>
  </ds:schemaRefs>
</ds:datastoreItem>
</file>

<file path=customXml/itemProps3.xml><?xml version="1.0" encoding="utf-8"?>
<ds:datastoreItem xmlns:ds="http://schemas.openxmlformats.org/officeDocument/2006/customXml" ds:itemID="{1856AF2E-DA7F-4492-BCC5-EA18EF60F1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f3d28a-9832-47f7-b63e-76c6af817a15"/>
    <ds:schemaRef ds:uri="1e832426-6819-49af-b751-404cdfce1567"/>
    <ds:schemaRef ds:uri="0e5f5628-3315-4269-9783-cdf1ac2ce5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2413</TotalTime>
  <Words>2653</Words>
  <Application>Microsoft Office PowerPoint</Application>
  <PresentationFormat>Widescreen</PresentationFormat>
  <Paragraphs>382</Paragraphs>
  <Slides>36</Slides>
  <Notes>24</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acv</vt:lpstr>
      <vt:lpstr>Waarom actie voeren?</vt:lpstr>
      <vt:lpstr>Regeerakkoord</vt:lpstr>
      <vt:lpstr>Regeerakkoord</vt:lpstr>
      <vt:lpstr>PowerPoint Presentation</vt:lpstr>
      <vt:lpstr>Beperking werkloosheid in de tijd</vt:lpstr>
      <vt:lpstr>In goedgekeurde programmawet</vt:lpstr>
      <vt:lpstr>In goedgekeurde programmawet  </vt:lpstr>
      <vt:lpstr>Pensioenmalus</vt:lpstr>
      <vt:lpstr>In zomerakkoord  </vt:lpstr>
      <vt:lpstr>In zomerakkoord  </vt:lpstr>
      <vt:lpstr>In zomerakkoord  </vt:lpstr>
      <vt:lpstr>Impact ingrepen in pensioenen</vt:lpstr>
      <vt:lpstr>Impact ingrepen in pensioenen</vt:lpstr>
      <vt:lpstr>PowerPoint Presentation</vt:lpstr>
      <vt:lpstr>PowerPoint Presentation</vt:lpstr>
      <vt:lpstr>Impact ingrepen in pensioenen</vt:lpstr>
      <vt:lpstr>Impact ingrepen in pensioenen</vt:lpstr>
      <vt:lpstr>Impact ingrepen in pensioenen</vt:lpstr>
      <vt:lpstr>Blokkering brutolonen</vt:lpstr>
      <vt:lpstr>PowerPoint Presentation</vt:lpstr>
      <vt:lpstr>PowerPoint Presentation</vt:lpstr>
      <vt:lpstr>Flexijobs in alle sectoren</vt:lpstr>
      <vt:lpstr>Nog komende </vt:lpstr>
      <vt:lpstr>Nog komende </vt:lpstr>
      <vt:lpstr>Nog komende </vt:lpstr>
      <vt:lpstr>Beloftes regering?  </vt:lpstr>
      <vt:lpstr>Beloftes regering?  </vt:lpstr>
      <vt:lpstr>Evolutie globale schuldgraad</vt:lpstr>
      <vt:lpstr>Beloftes regering?  </vt:lpstr>
      <vt:lpstr>Schijnoverleg</vt:lpstr>
      <vt:lpstr>Wat met het sociaal overleg?  </vt:lpstr>
      <vt:lpstr>Later op pensioen en/of minder pensioen </vt:lpstr>
      <vt:lpstr>Er is een alternatief</vt:lpstr>
      <vt:lpstr>Actie loont!  </vt:lpstr>
      <vt:lpstr>Actie loont!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Federale regeringsvorming</dc:title>
  <dc:creator>Maarten Gerard</dc:creator>
  <cp:lastModifiedBy>Ellen Sleeuwaert</cp:lastModifiedBy>
  <cp:revision>78</cp:revision>
  <cp:lastPrinted>2025-02-13T16:51:20Z</cp:lastPrinted>
  <dcterms:created xsi:type="dcterms:W3CDTF">2024-09-08T18:31:02Z</dcterms:created>
  <dcterms:modified xsi:type="dcterms:W3CDTF">2025-09-09T08:56:06Z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0x010100A238CA05652504429D58CA600F34DE38</vt:lpwstr>
  </property>
  <property fmtid="{D5CDD505-2E9C-101B-9397-08002B2CF9AE}" pid="3" name="_dlc_DocIdItemGuid">
    <vt:lpwstr>f8c52b75-7cd0-44b2-937f-043f9794392e</vt:lpwstr>
  </property>
  <property fmtid="{D5CDD505-2E9C-101B-9397-08002B2CF9AE}" pid="4" name="MediaServiceImageTags">
    <vt:lpwstr/>
  </property>
</Properties>
</file>