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340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53" r:id="rId10"/>
    <p:sldId id="350" r:id="rId11"/>
    <p:sldId id="351" r:id="rId12"/>
    <p:sldId id="352" r:id="rId13"/>
    <p:sldId id="354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5" r:id="rId23"/>
    <p:sldId id="367" r:id="rId2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2AC33-2E8A-444B-8AAE-B1C7376529D8}" v="46" dt="2025-11-06T01:47:06.897"/>
    <p1510:client id="{EE5940A1-DF3D-4E5E-BBC6-14721D0BD9BF}" v="34" dt="2025-11-06T03:45:59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160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12BAE559-DEF3-A568-348B-E296E3F8E9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391E37-56D5-E1FB-5406-0C998FC0A1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810B0D56-55AC-477E-8FB9-3303179C5CFC}" type="datetimeFigureOut">
              <a:rPr lang="fr-FR"/>
              <a:pPr>
                <a:defRPr/>
              </a:pPr>
              <a:t>07/11/2025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61E474-8A2E-1F0A-8060-CCDFA47584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A038F8-81A6-F888-F582-9F41245A5E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73B7D4-C2E4-4144-AB11-33EFF6A29A7F}" type="slidenum">
              <a:rPr lang="fr-FR" altLang="fr-FR"/>
              <a:pPr>
                <a:defRPr/>
              </a:pPr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7A8566-5609-8362-A97A-92731582E9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F8DA9E-5D0F-4056-CC98-26927C31AD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FE963EFB-7F0D-48D8-9728-627A85BA884C}" type="datetimeFigureOut">
              <a:rPr lang="fr-FR"/>
              <a:pPr>
                <a:defRPr/>
              </a:pPr>
              <a:t>07/11/2025</a:t>
            </a:fld>
            <a:endParaRPr lang="fr-FR"/>
          </a:p>
        </p:txBody>
      </p:sp>
      <p:sp>
        <p:nvSpPr>
          <p:cNvPr id="4" name="Espace réservé de l’image des diapositives 3">
            <a:extLst>
              <a:ext uri="{FF2B5EF4-FFF2-40B4-BE49-F238E27FC236}">
                <a16:creationId xmlns:a16="http://schemas.microsoft.com/office/drawing/2014/main" id="{47FA905A-8268-F293-8D2E-967F13FAEC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0A383CCD-9BAF-2EE9-DC81-A4B69E7F7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23503E-5933-3CCA-25D2-24BDE6F775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62F022-682E-D624-CD81-199316780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D91CF-EE20-4DC6-86D6-8BF7F189FD99}" type="slidenum">
              <a:rPr lang="fr-FR" altLang="fr-FR"/>
              <a:pPr>
                <a:defRPr/>
              </a:pPr>
              <a:t>‹nr.›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D91CF-EE20-4DC6-86D6-8BF7F189FD99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91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4DD26-160E-0070-56E1-A767A4C3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A20F-4A23-4724-B3B9-323DBBF8B82E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2E3EBB-8E5A-350F-4D5B-67BC3053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4EA3AA-86AC-3CD9-C16B-0B76D4B0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B9E5A-0EB1-4A73-A674-FEAFCD395E38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215457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DDF63B-5FC4-E7A7-662F-024F6502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3AC2-D6B3-471D-AC8A-AC4FA8C8A1EF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02C482-D783-7995-83BA-80C99B67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915F90-3D6D-6F30-3262-D06B4292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723E-332A-4ADB-AF64-673903551EE3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380306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8B1FB0-24C4-CC9A-5C30-4910E497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559A-75EC-489D-8FFD-8278D61C4440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8F206-BF77-0EE3-7F6D-CBD3CDDC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3F5466-231A-861D-396C-94CC446E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1481-26B4-4963-BDEF-BEE56A69BF86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281366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285D64-647C-20FF-2DF7-9C718CC1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61548-A363-4FBC-8083-747481EA6FCC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89A1F-A74D-E3C3-AA63-529208F1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26E0A-893F-862B-0E35-43B8AD24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7A80-F2E0-4323-B5BD-BBD59E4EE5BD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20885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1D513C-7B96-DABB-1BDF-ED54A8EC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0E747-23E7-472C-A8D4-0C39BEFC77F9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808576-69AB-2D02-F813-8740434B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71BE1-6AD5-9C9B-B068-6A19A493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CED3-52D5-416D-8B99-C537ADB73620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413762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DA29792-B242-358A-093C-8A8A8884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AD86-C796-4198-9DFF-766CFEF1440F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B880DDD-4612-E79A-EEB8-616BA4CD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23392E8-0873-9347-E105-E64A5945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5903-8711-46BC-AEFF-91ED2FD09D3C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344839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F8BC926-8188-4C64-2FFE-790AE0AC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2A8D-2450-42A2-B07C-555C76B6B724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73433E5-7720-392D-4615-6F3A8D09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DDF7B8D-2640-2B39-FBB7-62945502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530F-FA21-4A6C-A94D-E3D148BE9E5E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310938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AE0B9D9-5504-DE23-B400-62B989A2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338F-B250-4190-9BD9-09708A163448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537AA92-38EB-B41C-26CA-5F20C805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54F9106-8FC9-3A83-6751-C20D031D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3AE-0B94-49E6-8EC6-B2022AE84DCB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23866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58030D32-BE88-F3E4-C3B9-4BAAFF83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9D6F-A1A0-4408-96CA-771B9DC1CD23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B7A735D-7389-AA26-4F0C-D4773919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AAD2C59-C7EF-E16E-2E3D-379B637C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1D79-2A61-4F8F-8FDD-0FB7C8CAB722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20758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205659E-2B82-ADBB-48C5-25D4A588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7690-0698-43CF-96B0-1AB0E71EA9B4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C854F05-81B9-91CB-C7F9-1F40D7FC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CE746E3-5438-7806-464C-58F1350C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229A-6DA9-4FAB-8AE0-6E6B9514BEE6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307511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6591BB1-61DB-AD2C-6EC1-6F6F7A4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F32A-8678-4930-8959-B66A58776772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5AB1927-4960-C7D4-C389-7C756434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C63A805-3567-FE35-6FF5-DF951934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6349-F112-4501-A0A4-2BAB68DDE531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  <p:extLst>
      <p:ext uri="{BB962C8B-B14F-4D97-AF65-F5344CB8AC3E}">
        <p14:creationId xmlns:p14="http://schemas.microsoft.com/office/powerpoint/2010/main" val="401371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E1152F0-5E1B-EC84-8EE0-6C4D2C206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BE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3B7FD35-8034-2966-5C89-A22FAAEFA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B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CF1893-1C07-4FFD-F2BE-7F9695530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43C946-8600-446D-8AE4-BC2F4F1B0F40}" type="datetimeFigureOut">
              <a:rPr lang="fr-FR" altLang="nl-BE"/>
              <a:pPr>
                <a:defRPr/>
              </a:pPr>
              <a:t>07/11/2025</a:t>
            </a:fld>
            <a:endParaRPr lang="fr-FR" alt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036C1A-95D0-D832-B8AA-DDB57A844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37306D-B374-7739-1333-C3109C6D2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D0A70A-B41E-4E83-B6DC-674E7470AB95}" type="slidenum">
              <a:rPr lang="fr-FR" altLang="nl-BE"/>
              <a:pPr>
                <a:defRPr/>
              </a:pPr>
              <a:t>‹nr.›</a:t>
            </a:fld>
            <a:endParaRPr lang="fr-FR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BD3E03-0E12-779E-B1DE-117BDE8C1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9225"/>
            <a:ext cx="9144000" cy="27555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7474A8-D617-6AF3-17A9-970F0FD5B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11" y="1280773"/>
            <a:ext cx="7235315" cy="17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AA04B-56BA-E99E-0B6D-CDEEFC068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49865-7A1B-1A31-07B1-0757DAF2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00" y="367096"/>
            <a:ext cx="7886700" cy="1325563"/>
          </a:xfrm>
        </p:spPr>
        <p:txBody>
          <a:bodyPr/>
          <a:lstStyle/>
          <a:p>
            <a:pPr algn="ctr"/>
            <a:r>
              <a:rPr lang="fr-BE" sz="4800" b="1" i="1" dirty="0">
                <a:latin typeface="Arial Narrow" panose="020B0606020202030204" pitchFamily="34" charset="0"/>
              </a:rPr>
              <a:t>« correct en </a:t>
            </a:r>
            <a:r>
              <a:rPr lang="fr-BE" sz="4800" b="1" i="1" dirty="0" err="1">
                <a:latin typeface="Arial Narrow" panose="020B0606020202030204" pitchFamily="34" charset="0"/>
              </a:rPr>
              <a:t>volwaardig</a:t>
            </a:r>
            <a:r>
              <a:rPr lang="fr-BE" sz="4800" b="1" i="1" dirty="0">
                <a:latin typeface="Arial Narrow" panose="020B0606020202030204" pitchFamily="34" charset="0"/>
              </a:rPr>
              <a:t> »</a:t>
            </a:r>
            <a:endParaRPr lang="nl-BE" sz="4800" b="1" i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B97C81-8933-3349-F5FB-24F776830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2204" y="1797343"/>
            <a:ext cx="4699591" cy="4351338"/>
          </a:xfrm>
        </p:spPr>
        <p:txBody>
          <a:bodyPr/>
          <a:lstStyle/>
          <a:p>
            <a:r>
              <a:rPr lang="fr-BE" sz="3200" dirty="0" err="1">
                <a:latin typeface="Arial Narrow" panose="020B0606020202030204" pitchFamily="34" charset="0"/>
              </a:rPr>
              <a:t>Ploeg</a:t>
            </a:r>
            <a:r>
              <a:rPr lang="fr-BE" sz="3200" dirty="0">
                <a:latin typeface="Arial Narrow" panose="020B0606020202030204" pitchFamily="34" charset="0"/>
              </a:rPr>
              <a:t>- en </a:t>
            </a:r>
            <a:r>
              <a:rPr lang="fr-BE" sz="3200" dirty="0" err="1">
                <a:latin typeface="Arial Narrow" panose="020B0606020202030204" pitchFamily="34" charset="0"/>
              </a:rPr>
              <a:t>nachtpremies</a:t>
            </a:r>
            <a:endParaRPr lang="fr-BE" sz="32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fr-BE" sz="3200" dirty="0">
                <a:latin typeface="Arial Narrow" panose="020B0606020202030204" pitchFamily="34" charset="0"/>
              </a:rPr>
              <a:t>+ € 0,05 € &amp; € 0,07</a:t>
            </a:r>
          </a:p>
          <a:p>
            <a:pPr marL="0" indent="0">
              <a:buNone/>
            </a:pPr>
            <a:endParaRPr lang="fr-BE" sz="1600" dirty="0">
              <a:latin typeface="Arial Narrow" panose="020B0606020202030204" pitchFamily="34" charset="0"/>
            </a:endParaRPr>
          </a:p>
          <a:p>
            <a:r>
              <a:rPr lang="fr-BE" sz="3200" dirty="0" err="1">
                <a:latin typeface="Arial Narrow" panose="020B0606020202030204" pitchFamily="34" charset="0"/>
              </a:rPr>
              <a:t>Maaltijdcheques</a:t>
            </a:r>
            <a:r>
              <a:rPr lang="fr-BE" sz="3200" dirty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fr-BE" sz="2800" dirty="0">
                <a:latin typeface="Arial Narrow" panose="020B0606020202030204" pitchFamily="34" charset="0"/>
              </a:rPr>
              <a:t>Niet voor </a:t>
            </a:r>
            <a:r>
              <a:rPr lang="fr-BE" sz="2800" dirty="0" err="1">
                <a:latin typeface="Arial Narrow" panose="020B0606020202030204" pitchFamily="34" charset="0"/>
              </a:rPr>
              <a:t>iedereen</a:t>
            </a:r>
            <a:endParaRPr lang="fr-BE" sz="2800" dirty="0">
              <a:latin typeface="Arial Narrow" panose="020B0606020202030204" pitchFamily="34" charset="0"/>
            </a:endParaRPr>
          </a:p>
          <a:p>
            <a:pPr lvl="1"/>
            <a:r>
              <a:rPr lang="fr-BE" sz="2800" dirty="0">
                <a:latin typeface="Arial Narrow" panose="020B0606020202030204" pitchFamily="34" charset="0"/>
              </a:rPr>
              <a:t>Onder </a:t>
            </a:r>
            <a:r>
              <a:rPr lang="fr-BE" sz="2800" dirty="0" err="1">
                <a:latin typeface="Arial Narrow" panose="020B0606020202030204" pitchFamily="34" charset="0"/>
              </a:rPr>
              <a:t>voorbehoud</a:t>
            </a:r>
            <a:r>
              <a:rPr lang="fr-BE" sz="2800" dirty="0">
                <a:latin typeface="Arial Narrow" panose="020B0606020202030204" pitchFamily="34" charset="0"/>
              </a:rPr>
              <a:t>… </a:t>
            </a:r>
            <a:r>
              <a:rPr lang="fr-BE" sz="2800" dirty="0" err="1">
                <a:latin typeface="Arial Narrow" panose="020B0606020202030204" pitchFamily="34" charset="0"/>
              </a:rPr>
              <a:t>Onzeker</a:t>
            </a:r>
            <a:endParaRPr lang="fr-BE" sz="2800" dirty="0">
              <a:latin typeface="Arial Narrow" panose="020B0606020202030204" pitchFamily="34" charset="0"/>
            </a:endParaRPr>
          </a:p>
          <a:p>
            <a:pPr lvl="1"/>
            <a:endParaRPr lang="fr-BE" sz="1600" dirty="0">
              <a:latin typeface="Arial Narrow" panose="020B0606020202030204" pitchFamily="34" charset="0"/>
            </a:endParaRPr>
          </a:p>
          <a:p>
            <a:r>
              <a:rPr lang="fr-BE" sz="3200" dirty="0" err="1">
                <a:latin typeface="Arial Narrow" panose="020B0606020202030204" pitchFamily="34" charset="0"/>
              </a:rPr>
              <a:t>Tijdelijke</a:t>
            </a:r>
            <a:r>
              <a:rPr lang="fr-BE" sz="3200" dirty="0">
                <a:latin typeface="Arial Narrow" panose="020B0606020202030204" pitchFamily="34" charset="0"/>
              </a:rPr>
              <a:t> </a:t>
            </a:r>
            <a:r>
              <a:rPr lang="fr-BE" sz="3200" dirty="0" err="1">
                <a:latin typeface="Arial Narrow" panose="020B0606020202030204" pitchFamily="34" charset="0"/>
              </a:rPr>
              <a:t>werkloosheid</a:t>
            </a:r>
            <a:endParaRPr lang="fr-BE" sz="32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fr-BE" sz="3200" dirty="0">
                <a:latin typeface="Arial Narrow" panose="020B0606020202030204" pitchFamily="34" charset="0"/>
              </a:rPr>
              <a:t>+ € 0,50</a:t>
            </a:r>
            <a:endParaRPr lang="nl-BE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53F9D6-1C99-D1F5-B063-1E95F105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A86243-7699-E4F7-BC48-BB60D43D6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AA792E-255E-2EBC-3EF5-99606CA89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C235455-6D70-0FED-0D2D-3C15BEA8D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09A2CAC-4DB0-042D-4C0F-496D16BE61F0}"/>
              </a:ext>
            </a:extLst>
          </p:cNvPr>
          <p:cNvSpPr txBox="1"/>
          <p:nvPr/>
        </p:nvSpPr>
        <p:spPr>
          <a:xfrm>
            <a:off x="7354843" y="295675"/>
            <a:ext cx="932947" cy="131899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BE" dirty="0"/>
              <a:t>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74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DD996-E18B-8F62-BC87-E4D7AF8A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A8908-612B-F511-2DE8-E46A2DF0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6" y="365125"/>
            <a:ext cx="7886700" cy="1325563"/>
          </a:xfrm>
        </p:spPr>
        <p:txBody>
          <a:bodyPr/>
          <a:lstStyle/>
          <a:p>
            <a:pPr algn="ctr"/>
            <a:r>
              <a:rPr lang="fr-BE" sz="4800" b="1" i="1" dirty="0">
                <a:latin typeface="Arial Narrow" panose="020B0606020202030204" pitchFamily="34" charset="0"/>
              </a:rPr>
              <a:t>« correct en </a:t>
            </a:r>
            <a:r>
              <a:rPr lang="fr-BE" sz="4800" b="1" i="1" dirty="0" err="1">
                <a:latin typeface="Arial Narrow" panose="020B0606020202030204" pitchFamily="34" charset="0"/>
              </a:rPr>
              <a:t>volwaardig</a:t>
            </a:r>
            <a:r>
              <a:rPr lang="fr-BE" sz="4800" b="1" i="1" dirty="0">
                <a:latin typeface="Arial Narrow" panose="020B0606020202030204" pitchFamily="34" charset="0"/>
              </a:rPr>
              <a:t> »</a:t>
            </a:r>
            <a:endParaRPr lang="nl-BE" sz="4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57F170-8B6A-DB1D-4085-7E1488764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992" y="1878924"/>
            <a:ext cx="6906358" cy="4351338"/>
          </a:xfrm>
        </p:spPr>
        <p:txBody>
          <a:bodyPr/>
          <a:lstStyle/>
          <a:p>
            <a:r>
              <a:rPr lang="fr-BE" sz="2900" dirty="0" err="1">
                <a:latin typeface="Arial Narrow" panose="020B0606020202030204" pitchFamily="34" charset="0"/>
              </a:rPr>
              <a:t>Eindejaarspremie</a:t>
            </a:r>
            <a:endParaRPr lang="fr-BE" sz="29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>
                <a:latin typeface="Arial Narrow" panose="020B0606020202030204" pitchFamily="34" charset="0"/>
              </a:rPr>
              <a:t>3 </a:t>
            </a:r>
            <a:r>
              <a:rPr lang="fr-BE" sz="2900" dirty="0" err="1">
                <a:latin typeface="Arial Narrow" panose="020B0606020202030204" pitchFamily="34" charset="0"/>
              </a:rPr>
              <a:t>maanden</a:t>
            </a:r>
            <a:r>
              <a:rPr lang="fr-BE" sz="2900" dirty="0">
                <a:latin typeface="Arial Narrow" panose="020B0606020202030204" pitchFamily="34" charset="0"/>
              </a:rPr>
              <a:t> </a:t>
            </a:r>
            <a:r>
              <a:rPr lang="fr-BE" sz="2900" dirty="0" err="1">
                <a:latin typeface="Arial Narrow" panose="020B0606020202030204" pitchFamily="34" charset="0"/>
              </a:rPr>
              <a:t>anciënniteit</a:t>
            </a:r>
            <a:endParaRPr lang="fr-BE" sz="29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 err="1">
                <a:latin typeface="Arial Narrow" panose="020B0606020202030204" pitchFamily="34" charset="0"/>
              </a:rPr>
              <a:t>Cafetariaplan</a:t>
            </a:r>
            <a:endParaRPr lang="fr-BE" sz="29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BE" sz="1600" dirty="0">
              <a:latin typeface="Arial Narrow" panose="020B0606020202030204" pitchFamily="34" charset="0"/>
            </a:endParaRPr>
          </a:p>
          <a:p>
            <a:r>
              <a:rPr lang="fr-BE" sz="2900" dirty="0" err="1">
                <a:latin typeface="Arial Narrow" panose="020B0606020202030204" pitchFamily="34" charset="0"/>
              </a:rPr>
              <a:t>Landingsbanen</a:t>
            </a:r>
            <a:endParaRPr lang="fr-BE" sz="29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>
                <a:latin typeface="Arial Narrow" panose="020B0606020202030204" pitchFamily="34" charset="0"/>
              </a:rPr>
              <a:t>+ € 5/</a:t>
            </a:r>
            <a:r>
              <a:rPr lang="fr-BE" sz="2900" dirty="0" err="1">
                <a:latin typeface="Arial Narrow" panose="020B0606020202030204" pitchFamily="34" charset="0"/>
              </a:rPr>
              <a:t>maand</a:t>
            </a:r>
            <a:endParaRPr lang="fr-BE" sz="29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 err="1">
                <a:latin typeface="Arial Narrow" panose="020B0606020202030204" pitchFamily="34" charset="0"/>
              </a:rPr>
              <a:t>Geen</a:t>
            </a:r>
            <a:r>
              <a:rPr lang="fr-BE" sz="2900" dirty="0">
                <a:latin typeface="Arial Narrow" panose="020B0606020202030204" pitchFamily="34" charset="0"/>
              </a:rPr>
              <a:t> </a:t>
            </a:r>
            <a:r>
              <a:rPr lang="fr-BE" sz="2900" dirty="0" err="1">
                <a:latin typeface="Arial Narrow" panose="020B0606020202030204" pitchFamily="34" charset="0"/>
              </a:rPr>
              <a:t>toegang</a:t>
            </a:r>
            <a:r>
              <a:rPr lang="fr-BE" sz="2900" dirty="0">
                <a:latin typeface="Arial Narrow" panose="020B0606020202030204" pitchFamily="34" charset="0"/>
              </a:rPr>
              <a:t> </a:t>
            </a:r>
            <a:r>
              <a:rPr lang="fr-BE" sz="2900" dirty="0" err="1">
                <a:latin typeface="Arial Narrow" panose="020B0606020202030204" pitchFamily="34" charset="0"/>
              </a:rPr>
              <a:t>als</a:t>
            </a:r>
            <a:r>
              <a:rPr lang="fr-BE" sz="2900" dirty="0">
                <a:latin typeface="Arial Narrow" panose="020B0606020202030204" pitchFamily="34" charset="0"/>
              </a:rPr>
              <a:t> &lt; 5 </a:t>
            </a:r>
            <a:r>
              <a:rPr lang="fr-BE" sz="2900" dirty="0" err="1">
                <a:latin typeface="Arial Narrow" panose="020B0606020202030204" pitchFamily="34" charset="0"/>
              </a:rPr>
              <a:t>dagen</a:t>
            </a:r>
            <a:endParaRPr lang="fr-BE" sz="2900" dirty="0"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4EFDEF-5B91-3075-F21E-F85FE1CD1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975122-55FC-5396-3C82-E016E1999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477B9A-CC68-D99D-0C9A-4F4B622EE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CEC4B83-A114-77CB-5ABE-1C750B619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02CE435-21A4-4290-C1F0-DC2DA5D8401E}"/>
              </a:ext>
            </a:extLst>
          </p:cNvPr>
          <p:cNvSpPr txBox="1"/>
          <p:nvPr/>
        </p:nvSpPr>
        <p:spPr>
          <a:xfrm>
            <a:off x="7190071" y="295675"/>
            <a:ext cx="932947" cy="131899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BE" dirty="0"/>
              <a:t>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318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2C424-4A97-E6A8-7BD9-AE043D8DA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73689-B9D2-EF6F-0B6A-0171405E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815" y="365125"/>
            <a:ext cx="7886700" cy="1325563"/>
          </a:xfrm>
        </p:spPr>
        <p:txBody>
          <a:bodyPr/>
          <a:lstStyle/>
          <a:p>
            <a:pPr algn="ctr"/>
            <a:r>
              <a:rPr lang="fr-BE" sz="4800" b="1" i="1" dirty="0">
                <a:latin typeface="Arial Narrow" panose="020B0606020202030204" pitchFamily="34" charset="0"/>
              </a:rPr>
              <a:t>« correct en </a:t>
            </a:r>
            <a:r>
              <a:rPr lang="fr-BE" sz="4800" b="1" i="1" dirty="0" err="1">
                <a:latin typeface="Arial Narrow" panose="020B0606020202030204" pitchFamily="34" charset="0"/>
              </a:rPr>
              <a:t>volwaardig</a:t>
            </a:r>
            <a:r>
              <a:rPr lang="fr-BE" sz="4800" b="1" i="1" dirty="0">
                <a:latin typeface="Arial Narrow" panose="020B0606020202030204" pitchFamily="34" charset="0"/>
              </a:rPr>
              <a:t> »</a:t>
            </a:r>
            <a:endParaRPr lang="nl-BE" sz="4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D651C0-C864-4EC3-2D50-ED8F59597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7077" y="2141537"/>
            <a:ext cx="6748097" cy="4351338"/>
          </a:xfrm>
        </p:spPr>
        <p:txBody>
          <a:bodyPr/>
          <a:lstStyle/>
          <a:p>
            <a:r>
              <a:rPr lang="fr-BE" sz="3200" dirty="0" err="1">
                <a:latin typeface="Arial Narrow" panose="020B0606020202030204" pitchFamily="34" charset="0"/>
              </a:rPr>
              <a:t>Vertrekvergoeding</a:t>
            </a:r>
            <a:r>
              <a:rPr lang="fr-BE" sz="3200" dirty="0">
                <a:latin typeface="Arial Narrow" panose="020B0606020202030204" pitchFamily="34" charset="0"/>
              </a:rPr>
              <a:t> en </a:t>
            </a:r>
            <a:r>
              <a:rPr lang="fr-BE" sz="3200" dirty="0" err="1">
                <a:latin typeface="Arial Narrow" panose="020B0606020202030204" pitchFamily="34" charset="0"/>
              </a:rPr>
              <a:t>vervroegd</a:t>
            </a:r>
            <a:r>
              <a:rPr lang="fr-BE" sz="3200" dirty="0">
                <a:latin typeface="Arial Narrow" panose="020B0606020202030204" pitchFamily="34" charset="0"/>
              </a:rPr>
              <a:t> </a:t>
            </a:r>
            <a:r>
              <a:rPr lang="fr-BE" sz="3200" dirty="0" err="1">
                <a:latin typeface="Arial Narrow" panose="020B0606020202030204" pitchFamily="34" charset="0"/>
              </a:rPr>
              <a:t>pensioen</a:t>
            </a:r>
            <a:endParaRPr lang="fr-BE" sz="32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>
                <a:latin typeface="Arial Narrow" panose="020B0606020202030204" pitchFamily="34" charset="0"/>
              </a:rPr>
              <a:t>Niet voor </a:t>
            </a:r>
            <a:r>
              <a:rPr lang="fr-BE" sz="2900" dirty="0" err="1">
                <a:latin typeface="Arial Narrow" panose="020B0606020202030204" pitchFamily="34" charset="0"/>
              </a:rPr>
              <a:t>iedereen</a:t>
            </a:r>
            <a:endParaRPr lang="fr-BE" sz="29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>
                <a:latin typeface="Arial Narrow" panose="020B0606020202030204" pitchFamily="34" charset="0"/>
              </a:rPr>
              <a:t>35-20</a:t>
            </a:r>
          </a:p>
          <a:p>
            <a:pPr lvl="1"/>
            <a:r>
              <a:rPr lang="fr-BE" sz="2900" dirty="0" err="1">
                <a:latin typeface="Arial Narrow" panose="020B0606020202030204" pitchFamily="34" charset="0"/>
              </a:rPr>
              <a:t>Bedrag</a:t>
            </a:r>
            <a:r>
              <a:rPr lang="fr-BE" sz="2900" dirty="0">
                <a:latin typeface="Arial Narrow" panose="020B0606020202030204" pitchFamily="34" charset="0"/>
              </a:rPr>
              <a:t> niet </a:t>
            </a:r>
            <a:r>
              <a:rPr lang="fr-BE" sz="2900" dirty="0" err="1">
                <a:latin typeface="Arial Narrow" panose="020B0606020202030204" pitchFamily="34" charset="0"/>
              </a:rPr>
              <a:t>gekend</a:t>
            </a:r>
            <a:endParaRPr lang="fr-BE" sz="2900" dirty="0">
              <a:latin typeface="Arial Narrow" panose="020B0606020202030204" pitchFamily="34" charset="0"/>
            </a:endParaRPr>
          </a:p>
          <a:p>
            <a:endParaRPr lang="fr-BE" sz="1600" dirty="0">
              <a:latin typeface="Arial Narrow" panose="020B0606020202030204" pitchFamily="34" charset="0"/>
            </a:endParaRPr>
          </a:p>
          <a:p>
            <a:r>
              <a:rPr lang="fr-BE" sz="3200" dirty="0">
                <a:latin typeface="Arial Narrow" panose="020B0606020202030204" pitchFamily="34" charset="0"/>
              </a:rPr>
              <a:t>Passage </a:t>
            </a:r>
            <a:r>
              <a:rPr lang="fr-BE" sz="3200" dirty="0" err="1">
                <a:latin typeface="Arial Narrow" panose="020B0606020202030204" pitchFamily="34" charset="0"/>
              </a:rPr>
              <a:t>dagwerk</a:t>
            </a:r>
            <a:r>
              <a:rPr lang="fr-BE" sz="3200" dirty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fr-BE" sz="2900" dirty="0">
                <a:latin typeface="Arial Narrow" panose="020B0606020202030204" pitchFamily="34" charset="0"/>
              </a:rPr>
              <a:t>35 </a:t>
            </a:r>
            <a:r>
              <a:rPr lang="fr-BE" sz="2900" dirty="0" err="1">
                <a:latin typeface="Arial Narrow" panose="020B0606020202030204" pitchFamily="34" charset="0"/>
              </a:rPr>
              <a:t>jaar</a:t>
            </a:r>
            <a:r>
              <a:rPr lang="fr-BE" sz="2900" dirty="0">
                <a:latin typeface="Arial Narrow" panose="020B0606020202030204" pitchFamily="34" charset="0"/>
              </a:rPr>
              <a:t> </a:t>
            </a:r>
            <a:r>
              <a:rPr lang="fr-BE" sz="2900" dirty="0" err="1">
                <a:latin typeface="Arial Narrow" panose="020B0606020202030204" pitchFamily="34" charset="0"/>
              </a:rPr>
              <a:t>loopbaan</a:t>
            </a:r>
            <a:endParaRPr lang="fr-BE" sz="29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>
                <a:latin typeface="Arial Narrow" panose="020B0606020202030204" pitchFamily="34" charset="0"/>
              </a:rPr>
              <a:t>9 </a:t>
            </a:r>
            <a:r>
              <a:rPr lang="fr-BE" sz="2900" dirty="0" err="1">
                <a:latin typeface="Arial Narrow" panose="020B0606020202030204" pitchFamily="34" charset="0"/>
              </a:rPr>
              <a:t>maanden</a:t>
            </a:r>
            <a:r>
              <a:rPr lang="fr-BE" sz="2900" dirty="0">
                <a:latin typeface="Arial Narrow" panose="020B0606020202030204" pitchFamily="34" charset="0"/>
              </a:rPr>
              <a:t> / 50 en 25%</a:t>
            </a:r>
            <a:endParaRPr lang="nl-BE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B21F34-8627-1659-65FD-94ADE944B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13BE8A-8D07-03E7-2E84-6D09B182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6EB64A-8B03-D36F-6508-4A048F75E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1D89FA-4313-ACA8-94B0-088C9F50D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0D6A38-6F38-F371-A866-F44B2B5F5B48}"/>
              </a:ext>
            </a:extLst>
          </p:cNvPr>
          <p:cNvSpPr txBox="1"/>
          <p:nvPr/>
        </p:nvSpPr>
        <p:spPr>
          <a:xfrm>
            <a:off x="7301411" y="295675"/>
            <a:ext cx="932947" cy="131899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BE" dirty="0"/>
              <a:t>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094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71F5-58C1-50BA-672F-788B1C6FB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B2272-8EDC-F9EE-1DCD-E54154FC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74" y="338405"/>
            <a:ext cx="7886700" cy="1325563"/>
          </a:xfrm>
        </p:spPr>
        <p:txBody>
          <a:bodyPr/>
          <a:lstStyle/>
          <a:p>
            <a:pPr algn="ctr"/>
            <a:r>
              <a:rPr lang="fr-BE" sz="4800" b="1" i="1" dirty="0">
                <a:latin typeface="Arial Narrow" panose="020B0606020202030204" pitchFamily="34" charset="0"/>
              </a:rPr>
              <a:t>« correct en </a:t>
            </a:r>
            <a:r>
              <a:rPr lang="fr-BE" sz="4800" b="1" i="1" dirty="0" err="1">
                <a:latin typeface="Arial Narrow" panose="020B0606020202030204" pitchFamily="34" charset="0"/>
              </a:rPr>
              <a:t>volwaardig</a:t>
            </a:r>
            <a:r>
              <a:rPr lang="fr-BE" sz="4800" b="1" i="1" dirty="0">
                <a:latin typeface="Arial Narrow" panose="020B0606020202030204" pitchFamily="34" charset="0"/>
              </a:rPr>
              <a:t> »</a:t>
            </a:r>
            <a:endParaRPr lang="nl-BE" sz="4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F67486-5787-6E71-F1DF-5823532B8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412" y="1859159"/>
            <a:ext cx="6589835" cy="4351338"/>
          </a:xfrm>
        </p:spPr>
        <p:txBody>
          <a:bodyPr/>
          <a:lstStyle/>
          <a:p>
            <a:r>
              <a:rPr lang="fr-BE" sz="3200" dirty="0" err="1">
                <a:latin typeface="Arial Narrow" panose="020B0606020202030204" pitchFamily="34" charset="0"/>
              </a:rPr>
              <a:t>Leeftijdsverlof</a:t>
            </a:r>
            <a:endParaRPr lang="fr-BE" sz="32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>
                <a:latin typeface="Arial Narrow" panose="020B0606020202030204" pitchFamily="34" charset="0"/>
              </a:rPr>
              <a:t>60 </a:t>
            </a:r>
            <a:r>
              <a:rPr lang="fr-BE" sz="2900" dirty="0" err="1">
                <a:latin typeface="Arial Narrow" panose="020B0606020202030204" pitchFamily="34" charset="0"/>
              </a:rPr>
              <a:t>jaar</a:t>
            </a:r>
            <a:endParaRPr lang="fr-BE" sz="29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>
                <a:latin typeface="Arial Narrow" panose="020B0606020202030204" pitchFamily="34" charset="0"/>
              </a:rPr>
              <a:t>2 </a:t>
            </a:r>
            <a:r>
              <a:rPr lang="fr-BE" sz="2900" dirty="0" err="1">
                <a:latin typeface="Arial Narrow" panose="020B0606020202030204" pitchFamily="34" charset="0"/>
              </a:rPr>
              <a:t>dagen</a:t>
            </a:r>
            <a:r>
              <a:rPr lang="fr-BE" sz="2900" dirty="0">
                <a:latin typeface="Arial Narrow" panose="020B0606020202030204" pitchFamily="34" charset="0"/>
              </a:rPr>
              <a:t> indien </a:t>
            </a:r>
            <a:r>
              <a:rPr lang="fr-BE" sz="2900" dirty="0" err="1">
                <a:latin typeface="Arial Narrow" panose="020B0606020202030204" pitchFamily="34" charset="0"/>
              </a:rPr>
              <a:t>minder</a:t>
            </a:r>
            <a:r>
              <a:rPr lang="fr-BE" sz="2900" dirty="0">
                <a:latin typeface="Arial Narrow" panose="020B0606020202030204" pitchFamily="34" charset="0"/>
              </a:rPr>
              <a:t> dan 2 </a:t>
            </a:r>
            <a:r>
              <a:rPr lang="fr-BE" sz="2900" dirty="0" err="1">
                <a:latin typeface="Arial Narrow" panose="020B0606020202030204" pitchFamily="34" charset="0"/>
              </a:rPr>
              <a:t>anciënniteitsdagen</a:t>
            </a:r>
            <a:endParaRPr lang="fr-BE" sz="2900" dirty="0">
              <a:latin typeface="Arial Narrow" panose="020B0606020202030204" pitchFamily="34" charset="0"/>
            </a:endParaRPr>
          </a:p>
          <a:p>
            <a:endParaRPr lang="fr-BE" sz="1600" dirty="0">
              <a:latin typeface="Arial Narrow" panose="020B0606020202030204" pitchFamily="34" charset="0"/>
            </a:endParaRPr>
          </a:p>
          <a:p>
            <a:r>
              <a:rPr lang="fr-BE" sz="3200" dirty="0" err="1">
                <a:latin typeface="Arial Narrow" panose="020B0606020202030204" pitchFamily="34" charset="0"/>
              </a:rPr>
              <a:t>Harmonisatie</a:t>
            </a:r>
            <a:r>
              <a:rPr lang="fr-BE" sz="3200" dirty="0">
                <a:latin typeface="Arial Narrow" panose="020B0606020202030204" pitchFamily="34" charset="0"/>
              </a:rPr>
              <a:t> </a:t>
            </a:r>
            <a:r>
              <a:rPr lang="fr-BE" sz="3200" dirty="0" err="1">
                <a:latin typeface="Arial Narrow" panose="020B0606020202030204" pitchFamily="34" charset="0"/>
              </a:rPr>
              <a:t>ontslagvergoeding</a:t>
            </a:r>
            <a:endParaRPr lang="fr-BE" sz="32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>
                <a:latin typeface="Arial Narrow" panose="020B0606020202030204" pitchFamily="34" charset="0"/>
              </a:rPr>
              <a:t>€ 70 € </a:t>
            </a:r>
            <a:r>
              <a:rPr lang="fr-BE" sz="2900" dirty="0" err="1">
                <a:latin typeface="Arial Narrow" panose="020B0606020202030204" pitchFamily="34" charset="0"/>
              </a:rPr>
              <a:t>bruto</a:t>
            </a:r>
            <a:r>
              <a:rPr lang="fr-BE" sz="2900" dirty="0">
                <a:latin typeface="Arial Narrow" panose="020B0606020202030204" pitchFamily="34" charset="0"/>
              </a:rPr>
              <a:t> na 1 </a:t>
            </a:r>
            <a:r>
              <a:rPr lang="fr-BE" sz="2900" dirty="0" err="1">
                <a:latin typeface="Arial Narrow" panose="020B0606020202030204" pitchFamily="34" charset="0"/>
              </a:rPr>
              <a:t>jaar</a:t>
            </a:r>
            <a:endParaRPr lang="fr-BE" sz="2900" dirty="0">
              <a:latin typeface="Arial Narrow" panose="020B0606020202030204" pitchFamily="34" charset="0"/>
            </a:endParaRPr>
          </a:p>
          <a:p>
            <a:pPr lvl="1"/>
            <a:r>
              <a:rPr lang="fr-BE" sz="2900" dirty="0">
                <a:latin typeface="Arial Narrow" panose="020B0606020202030204" pitchFamily="34" charset="0"/>
              </a:rPr>
              <a:t>€ 200 na 5 </a:t>
            </a:r>
            <a:r>
              <a:rPr lang="fr-BE" sz="2900" dirty="0" err="1">
                <a:latin typeface="Arial Narrow" panose="020B0606020202030204" pitchFamily="34" charset="0"/>
              </a:rPr>
              <a:t>jaar</a:t>
            </a:r>
            <a:endParaRPr lang="fr-BE" sz="2900" dirty="0"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972631-ED4E-3BBE-E787-CF815A3C0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8A174F-7EBE-89AE-771B-3DF9C97E3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7787A2-D25B-C655-3054-17C67E18E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015698-00EC-4BCA-B0E3-FC83BE425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CABE02D-0B2F-019E-9002-F310374390C8}"/>
              </a:ext>
            </a:extLst>
          </p:cNvPr>
          <p:cNvSpPr txBox="1"/>
          <p:nvPr/>
        </p:nvSpPr>
        <p:spPr>
          <a:xfrm>
            <a:off x="7301411" y="295675"/>
            <a:ext cx="932947" cy="131899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BE" dirty="0"/>
              <a:t>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240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156C-F1EA-4419-E886-EC58D603E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91FF6-A27E-117B-FE99-703840F5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95" y="298630"/>
            <a:ext cx="7886700" cy="1325563"/>
          </a:xfrm>
        </p:spPr>
        <p:txBody>
          <a:bodyPr/>
          <a:lstStyle/>
          <a:p>
            <a:pPr algn="ctr"/>
            <a:r>
              <a:rPr lang="fr-BE" sz="4800" b="1" i="1" dirty="0">
                <a:latin typeface="Arial Narrow" panose="020B0606020202030204" pitchFamily="34" charset="0"/>
              </a:rPr>
              <a:t>« correct en </a:t>
            </a:r>
            <a:r>
              <a:rPr lang="fr-BE" sz="4800" b="1" i="1" dirty="0" err="1">
                <a:latin typeface="Arial Narrow" panose="020B0606020202030204" pitchFamily="34" charset="0"/>
              </a:rPr>
              <a:t>volwaardig</a:t>
            </a:r>
            <a:r>
              <a:rPr lang="fr-BE" sz="4800" b="1" i="1" dirty="0">
                <a:latin typeface="Arial Narrow" panose="020B0606020202030204" pitchFamily="34" charset="0"/>
              </a:rPr>
              <a:t> »</a:t>
            </a:r>
            <a:endParaRPr lang="nl-BE" sz="4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467C24-9984-3542-417C-831D213EE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98" y="1974481"/>
            <a:ext cx="6602094" cy="4351338"/>
          </a:xfrm>
        </p:spPr>
        <p:txBody>
          <a:bodyPr/>
          <a:lstStyle/>
          <a:p>
            <a:r>
              <a:rPr lang="fr-BE" sz="3200" dirty="0" err="1">
                <a:latin typeface="Arial Narrow" panose="020B0606020202030204" pitchFamily="34" charset="0"/>
              </a:rPr>
              <a:t>Werkneemsters</a:t>
            </a:r>
            <a:r>
              <a:rPr lang="fr-BE" sz="3200" dirty="0">
                <a:latin typeface="Arial Narrow" panose="020B0606020202030204" pitchFamily="34" charset="0"/>
              </a:rPr>
              <a:t> - </a:t>
            </a:r>
            <a:r>
              <a:rPr lang="fr-BE" sz="3200" dirty="0" err="1">
                <a:latin typeface="Arial Narrow" panose="020B0606020202030204" pitchFamily="34" charset="0"/>
              </a:rPr>
              <a:t>werkverwijdering</a:t>
            </a:r>
            <a:r>
              <a:rPr lang="fr-BE" sz="3200" dirty="0">
                <a:latin typeface="Arial Narrow" panose="020B060602020203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fr-BE" sz="3200" dirty="0">
                <a:latin typeface="Arial Narrow" panose="020B0606020202030204" pitchFamily="34" charset="0"/>
              </a:rPr>
              <a:t>+ € 4,50/dag</a:t>
            </a:r>
          </a:p>
          <a:p>
            <a:pPr marL="0" indent="0">
              <a:buNone/>
            </a:pPr>
            <a:endParaRPr lang="fr-BE" sz="1600" dirty="0">
              <a:latin typeface="Arial Narrow" panose="020B0606020202030204" pitchFamily="34" charset="0"/>
            </a:endParaRPr>
          </a:p>
          <a:p>
            <a:r>
              <a:rPr lang="fr-BE" sz="3200" dirty="0">
                <a:latin typeface="Arial Narrow" panose="020B0606020202030204" pitchFamily="34" charset="0"/>
              </a:rPr>
              <a:t>SD: 50%+1 = 13</a:t>
            </a:r>
          </a:p>
          <a:p>
            <a:endParaRPr lang="fr-BE" sz="1600" dirty="0">
              <a:latin typeface="Arial Narrow" panose="020B0606020202030204" pitchFamily="34" charset="0"/>
            </a:endParaRPr>
          </a:p>
          <a:p>
            <a:endParaRPr lang="fr-BE" sz="1100" dirty="0">
              <a:latin typeface="Arial Narrow" panose="020B0606020202030204" pitchFamily="34" charset="0"/>
            </a:endParaRPr>
          </a:p>
          <a:p>
            <a:r>
              <a:rPr lang="fr-BE" sz="3200" dirty="0">
                <a:latin typeface="Arial Narrow" panose="020B0606020202030204" pitchFamily="34" charset="0"/>
              </a:rPr>
              <a:t>Parking NMBS</a:t>
            </a:r>
          </a:p>
          <a:p>
            <a:pPr marL="1371600" lvl="4" indent="0">
              <a:buNone/>
              <a:tabLst>
                <a:tab pos="1344613" algn="l"/>
              </a:tabLst>
            </a:pPr>
            <a:r>
              <a:rPr lang="fr-BE" sz="3200" dirty="0">
                <a:latin typeface="Arial Narrow" panose="020B0606020202030204" pitchFamily="34" charset="0"/>
              </a:rPr>
              <a:t>+ € 5 </a:t>
            </a:r>
          </a:p>
          <a:p>
            <a:endParaRPr lang="nl-BE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6A5ACD-762E-DBA1-917D-8640BBA2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8002EC-0DD0-81D7-7C6F-CE853F0A4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4E53C9-BEFC-018C-01EF-F682EB5BE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0083F1-BCA1-E79E-873C-8808CFE9B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12494C1-A5A2-BF38-79C2-0AAFE31E5242}"/>
              </a:ext>
            </a:extLst>
          </p:cNvPr>
          <p:cNvSpPr txBox="1"/>
          <p:nvPr/>
        </p:nvSpPr>
        <p:spPr>
          <a:xfrm>
            <a:off x="7301411" y="215576"/>
            <a:ext cx="932947" cy="131899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  <a:endParaRPr lang="nl-BE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1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ACA50-3590-9DD3-52BC-10D75A71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3A65A6F-FE01-E5AC-215F-00303625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9225"/>
            <a:ext cx="9144000" cy="27555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A67852-DB6C-E469-2E40-8CF7635C0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42" y="1289891"/>
            <a:ext cx="7235315" cy="17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8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E03ED-0804-DB8B-7133-7D080371D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1E3A3-B7F8-A2BA-651C-B3FF9828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5400" b="1" dirty="0" err="1">
                <a:latin typeface="Arial Narrow" panose="020B0606020202030204" pitchFamily="34" charset="0"/>
              </a:rPr>
              <a:t>Actieplan</a:t>
            </a:r>
            <a:endParaRPr lang="nl-BE" sz="5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17C80E-F2A3-594B-9B4B-A59DBED95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139235" cy="4351338"/>
          </a:xfrm>
        </p:spPr>
        <p:txBody>
          <a:bodyPr/>
          <a:lstStyle/>
          <a:p>
            <a:r>
              <a:rPr lang="fr-BE" sz="3600" dirty="0" err="1">
                <a:latin typeface="Arial Narrow" panose="020B0606020202030204" pitchFamily="34" charset="0"/>
              </a:rPr>
              <a:t>Stakingsaanzegging</a:t>
            </a:r>
            <a:endParaRPr lang="fr-BE" sz="3600" dirty="0">
              <a:latin typeface="Arial Narrow" panose="020B0606020202030204" pitchFamily="34" charset="0"/>
            </a:endParaRPr>
          </a:p>
          <a:p>
            <a:endParaRPr lang="fr-BE" sz="3600" dirty="0">
              <a:latin typeface="Arial Narrow" panose="020B0606020202030204" pitchFamily="34" charset="0"/>
            </a:endParaRPr>
          </a:p>
          <a:p>
            <a:r>
              <a:rPr lang="fr-BE" sz="3600" dirty="0">
                <a:latin typeface="Arial Narrow" panose="020B0606020202030204" pitchFamily="34" charset="0"/>
              </a:rPr>
              <a:t>Nationale </a:t>
            </a:r>
            <a:r>
              <a:rPr lang="fr-BE" sz="3600" dirty="0" err="1">
                <a:latin typeface="Arial Narrow" panose="020B0606020202030204" pitchFamily="34" charset="0"/>
              </a:rPr>
              <a:t>concentraties</a:t>
            </a:r>
            <a:endParaRPr lang="fr-BE" sz="3600" dirty="0">
              <a:latin typeface="Arial Narrow" panose="020B0606020202030204" pitchFamily="34" charset="0"/>
            </a:endParaRPr>
          </a:p>
          <a:p>
            <a:pPr lvl="1"/>
            <a:r>
              <a:rPr lang="fr-BE" sz="3600" dirty="0">
                <a:latin typeface="Arial Narrow" panose="020B0606020202030204" pitchFamily="34" charset="0"/>
              </a:rPr>
              <a:t>14 </a:t>
            </a:r>
            <a:r>
              <a:rPr lang="fr-BE" sz="3600" dirty="0" err="1">
                <a:latin typeface="Arial Narrow" panose="020B0606020202030204" pitchFamily="34" charset="0"/>
              </a:rPr>
              <a:t>november</a:t>
            </a:r>
            <a:r>
              <a:rPr lang="fr-BE" sz="3600" dirty="0">
                <a:latin typeface="Arial Narrow" panose="020B0606020202030204" pitchFamily="34" charset="0"/>
              </a:rPr>
              <a:t> 2025</a:t>
            </a:r>
          </a:p>
          <a:p>
            <a:pPr lvl="1"/>
            <a:r>
              <a:rPr lang="fr-BE" sz="3600" dirty="0">
                <a:latin typeface="Arial Narrow" panose="020B0606020202030204" pitchFamily="34" charset="0"/>
              </a:rPr>
              <a:t>21 </a:t>
            </a:r>
            <a:r>
              <a:rPr lang="fr-BE" sz="3600" dirty="0" err="1">
                <a:latin typeface="Arial Narrow" panose="020B0606020202030204" pitchFamily="34" charset="0"/>
              </a:rPr>
              <a:t>november</a:t>
            </a:r>
            <a:r>
              <a:rPr lang="fr-BE" sz="3600" dirty="0">
                <a:latin typeface="Arial Narrow" panose="020B0606020202030204" pitchFamily="34" charset="0"/>
              </a:rPr>
              <a:t> 2025</a:t>
            </a:r>
            <a:endParaRPr lang="nl-BE" sz="36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D8ED67-9D7C-2A1C-D87F-5ACB5AE3F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4B1A2E-26E5-0E92-CA3C-E672DC9F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2736957-3D3E-C2C5-B91A-7BA840B0F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70515FD-B439-5FAC-7B3C-170F97090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9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BEF6A-E442-1881-24DF-5933A7FF2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0FCB8-30D3-46BF-CFC9-FE59763B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5400" b="1" dirty="0">
                <a:latin typeface="Arial Narrow" panose="020B0606020202030204" pitchFamily="34" charset="0"/>
              </a:rPr>
              <a:t>14/11/2025</a:t>
            </a:r>
            <a:endParaRPr lang="nl-BE" sz="5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065B7A-4F8D-8BFC-B2FE-35F2F4D14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553285-622E-B324-E468-30BBE958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BDD6A03-22D9-C595-5CF2-489379DB4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E5274C-A613-BFEF-AFD7-5BAB8A77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pic>
        <p:nvPicPr>
          <p:cNvPr id="1026" name="Picture 2" descr="Le nouveau Pfizer : un hymne à la science - cercledubranding.fr">
            <a:extLst>
              <a:ext uri="{FF2B5EF4-FFF2-40B4-BE49-F238E27FC236}">
                <a16:creationId xmlns:a16="http://schemas.microsoft.com/office/drawing/2014/main" id="{08E38B19-D585-5330-4DEF-D4E648C7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7" y="1285317"/>
            <a:ext cx="3989669" cy="36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vartis Logo and symbol, meaning, history, PNG, brand">
            <a:extLst>
              <a:ext uri="{FF2B5EF4-FFF2-40B4-BE49-F238E27FC236}">
                <a16:creationId xmlns:a16="http://schemas.microsoft.com/office/drawing/2014/main" id="{BA30FE0C-D39B-A34B-A9B3-23F6833F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43" y="335751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1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4E431-7733-AE60-6EBA-79861801D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 de Total Energies PNG transparents - StickPNG">
            <a:extLst>
              <a:ext uri="{FF2B5EF4-FFF2-40B4-BE49-F238E27FC236}">
                <a16:creationId xmlns:a16="http://schemas.microsoft.com/office/drawing/2014/main" id="{FB056FC4-D70E-EAA6-10BE-011620C0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71" y="608795"/>
            <a:ext cx="5331047" cy="53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CA6C17A-BF40-4EFD-827D-DD293523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5400" b="1" dirty="0">
                <a:latin typeface="Arial Narrow" panose="020B0606020202030204" pitchFamily="34" charset="0"/>
              </a:rPr>
              <a:t>21/11/2025</a:t>
            </a:r>
            <a:endParaRPr lang="nl-BE" sz="5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A837FA-C26B-D2D5-F122-017AA2C43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97131E-1B00-AFF2-C63E-611E223B7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FA5A1B-40FC-8C6B-7F09-F258C24DD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CC0FFC-CC44-B363-0746-A88A57D18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4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tekenfilm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853D9610-2152-6F30-3EDB-3A6F677D8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85" y="281368"/>
            <a:ext cx="8571428" cy="285714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9148711-469E-0719-1357-99E88E2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35" y="3200057"/>
            <a:ext cx="2961193" cy="36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16D70-87BF-77D1-ACD7-0E16AA73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51ED03C-0B0F-58AD-35DE-B9221A52E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E909E0-BFBA-DEF0-7255-69854EA4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55" y="369664"/>
            <a:ext cx="4059878" cy="1001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D99057-B84E-3067-9C4C-DADB4A9B5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4FD6E1-2DED-872F-B447-D8A9D9E7C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A69073-1C75-BF56-C320-F7D1C3892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169E40-1CAE-E7F4-F671-768A1C51CF1A}"/>
              </a:ext>
            </a:extLst>
          </p:cNvPr>
          <p:cNvSpPr txBox="1"/>
          <p:nvPr/>
        </p:nvSpPr>
        <p:spPr>
          <a:xfrm>
            <a:off x="486408" y="2231854"/>
            <a:ext cx="8120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5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BE" sz="5400" b="1" dirty="0" err="1">
                <a:latin typeface="Arial Narrow" panose="020B0606020202030204" pitchFamily="34" charset="0"/>
              </a:rPr>
              <a:t>Een</a:t>
            </a:r>
            <a:r>
              <a:rPr lang="fr-BE" sz="5400" b="1" dirty="0">
                <a:latin typeface="Arial Narrow" panose="020B0606020202030204" pitchFamily="34" charset="0"/>
              </a:rPr>
              <a:t> </a:t>
            </a:r>
            <a:r>
              <a:rPr lang="fr-BE" sz="5400" b="1" dirty="0" err="1">
                <a:latin typeface="Arial Narrow" panose="020B0606020202030204" pitchFamily="34" charset="0"/>
              </a:rPr>
              <a:t>akkoord</a:t>
            </a:r>
            <a:r>
              <a:rPr lang="fr-BE" sz="5400" b="1" dirty="0">
                <a:latin typeface="Arial Narrow" panose="020B0606020202030204" pitchFamily="34" charset="0"/>
              </a:rPr>
              <a:t> </a:t>
            </a:r>
            <a:r>
              <a:rPr lang="fr-BE" sz="5400" b="1" dirty="0" err="1">
                <a:latin typeface="Arial Narrow" panose="020B0606020202030204" pitchFamily="34" charset="0"/>
              </a:rPr>
              <a:t>voor</a:t>
            </a:r>
            <a:r>
              <a:rPr lang="fr-BE" sz="5400" b="1" dirty="0">
                <a:latin typeface="Arial Narrow" panose="020B0606020202030204" pitchFamily="34" charset="0"/>
              </a:rPr>
              <a:t> </a:t>
            </a:r>
            <a:r>
              <a:rPr lang="fr-BE" sz="5400" b="1" dirty="0" err="1">
                <a:latin typeface="Arial Narrow" panose="020B0606020202030204" pitchFamily="34" charset="0"/>
              </a:rPr>
              <a:t>iedereen</a:t>
            </a:r>
            <a:r>
              <a:rPr lang="fr-BE" sz="5400" b="1" dirty="0">
                <a:latin typeface="Arial Narrow" panose="020B0606020202030204" pitchFamily="34" charset="0"/>
              </a:rPr>
              <a:t>!</a:t>
            </a:r>
            <a:endParaRPr lang="nl-BE" sz="5400" b="1" dirty="0"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B4FAEC-53A1-9883-D332-94C6CC6EA439}"/>
              </a:ext>
            </a:extLst>
          </p:cNvPr>
          <p:cNvSpPr txBox="1"/>
          <p:nvPr/>
        </p:nvSpPr>
        <p:spPr>
          <a:xfrm rot="20531294">
            <a:off x="1459474" y="2901255"/>
            <a:ext cx="6173625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NEEN</a:t>
            </a:r>
            <a:endParaRPr lang="nl-BE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5351F-7E7C-08D6-662F-3E612CE4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424A2-BEC7-C225-6EC3-89796E92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5400" b="1" dirty="0" err="1">
                <a:latin typeface="Arial Narrow" panose="020B0606020202030204" pitchFamily="34" charset="0"/>
              </a:rPr>
              <a:t>Actieplan</a:t>
            </a:r>
            <a:endParaRPr lang="nl-BE" sz="5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6D866E-1699-CA29-84AE-787C65360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425AB5-2A77-7F30-DCA3-AADA5B3E8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AE42BC8-A3B5-EB1A-10A8-9607A6641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7EA74F3-5C59-8BB7-44CF-571181C3551D}"/>
              </a:ext>
            </a:extLst>
          </p:cNvPr>
          <p:cNvCxnSpPr>
            <a:cxnSpLocks/>
          </p:cNvCxnSpPr>
          <p:nvPr/>
        </p:nvCxnSpPr>
        <p:spPr>
          <a:xfrm>
            <a:off x="255104" y="3488849"/>
            <a:ext cx="8746392" cy="26546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6628984-EABE-84CE-A166-1D68B45EE982}"/>
              </a:ext>
            </a:extLst>
          </p:cNvPr>
          <p:cNvSpPr txBox="1"/>
          <p:nvPr/>
        </p:nvSpPr>
        <p:spPr>
          <a:xfrm>
            <a:off x="255104" y="2675404"/>
            <a:ext cx="113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latin typeface="Arial Narrow" panose="020B0606020202030204" pitchFamily="34" charset="0"/>
              </a:rPr>
              <a:t>18/10</a:t>
            </a:r>
            <a:endParaRPr lang="nl-BE" sz="3200" b="1" dirty="0">
              <a:latin typeface="Arial Narrow" panose="020B0606020202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2677A4-1605-9F8D-8CC3-1C0D108A71ED}"/>
              </a:ext>
            </a:extLst>
          </p:cNvPr>
          <p:cNvSpPr txBox="1"/>
          <p:nvPr/>
        </p:nvSpPr>
        <p:spPr>
          <a:xfrm>
            <a:off x="1424125" y="2673911"/>
            <a:ext cx="120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latin typeface="Arial Narrow" panose="020B0606020202030204" pitchFamily="34" charset="0"/>
              </a:rPr>
              <a:t>14/11</a:t>
            </a:r>
            <a:endParaRPr lang="nl-BE" sz="3200" b="1" dirty="0">
              <a:latin typeface="Arial Narrow" panose="020B0606020202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89F993A-8E99-FAA4-44AA-FB8DBC4AC3C5}"/>
              </a:ext>
            </a:extLst>
          </p:cNvPr>
          <p:cNvSpPr txBox="1"/>
          <p:nvPr/>
        </p:nvSpPr>
        <p:spPr>
          <a:xfrm>
            <a:off x="2866871" y="2682105"/>
            <a:ext cx="1204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latin typeface="Arial Narrow" panose="020B0606020202030204" pitchFamily="34" charset="0"/>
              </a:rPr>
              <a:t>21/11</a:t>
            </a:r>
            <a:endParaRPr lang="nl-BE" sz="3200" b="1" dirty="0">
              <a:latin typeface="Arial Narrow" panose="020B0606020202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6C86D2-A646-6B7E-0C7A-452DA28EAB56}"/>
              </a:ext>
            </a:extLst>
          </p:cNvPr>
          <p:cNvSpPr txBox="1"/>
          <p:nvPr/>
        </p:nvSpPr>
        <p:spPr>
          <a:xfrm>
            <a:off x="4468715" y="2682105"/>
            <a:ext cx="126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latin typeface="Arial Narrow" panose="020B0606020202030204" pitchFamily="34" charset="0"/>
              </a:rPr>
              <a:t>26/11</a:t>
            </a:r>
            <a:endParaRPr lang="nl-BE" sz="3200" b="1" dirty="0">
              <a:latin typeface="Arial Narrow" panose="020B0606020202030204" pitchFamily="34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BAED22D-6307-1078-85A3-8632B5AEA020}"/>
              </a:ext>
            </a:extLst>
          </p:cNvPr>
          <p:cNvCxnSpPr>
            <a:cxnSpLocks/>
          </p:cNvCxnSpPr>
          <p:nvPr/>
        </p:nvCxnSpPr>
        <p:spPr>
          <a:xfrm flipV="1">
            <a:off x="757484" y="3191344"/>
            <a:ext cx="0" cy="2975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F57C1A9-87FF-C4CC-D8CF-431BCF28E8CD}"/>
              </a:ext>
            </a:extLst>
          </p:cNvPr>
          <p:cNvCxnSpPr>
            <a:cxnSpLocks/>
          </p:cNvCxnSpPr>
          <p:nvPr/>
        </p:nvCxnSpPr>
        <p:spPr>
          <a:xfrm flipV="1">
            <a:off x="1951593" y="3204852"/>
            <a:ext cx="0" cy="8057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290BF3D-CCC2-D87B-ECB0-D3ED5C63D8E1}"/>
              </a:ext>
            </a:extLst>
          </p:cNvPr>
          <p:cNvSpPr txBox="1"/>
          <p:nvPr/>
        </p:nvSpPr>
        <p:spPr>
          <a:xfrm>
            <a:off x="994014" y="4053769"/>
            <a:ext cx="187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latin typeface="Arial Narrow" panose="020B0606020202030204" pitchFamily="34" charset="0"/>
              </a:rPr>
              <a:t>Pfizer</a:t>
            </a:r>
          </a:p>
          <a:p>
            <a:pPr algn="ctr"/>
            <a:r>
              <a:rPr lang="fr-BE" sz="3600" dirty="0">
                <a:latin typeface="Arial Narrow" panose="020B0606020202030204" pitchFamily="34" charset="0"/>
              </a:rPr>
              <a:t>Novartis</a:t>
            </a:r>
            <a:endParaRPr lang="nl-BE" sz="3600" dirty="0">
              <a:latin typeface="Arial Narrow" panose="020B0606020202030204" pitchFamily="34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A32430DA-49F6-76B4-0554-4E827B970F5B}"/>
              </a:ext>
            </a:extLst>
          </p:cNvPr>
          <p:cNvCxnSpPr>
            <a:cxnSpLocks/>
          </p:cNvCxnSpPr>
          <p:nvPr/>
        </p:nvCxnSpPr>
        <p:spPr>
          <a:xfrm flipV="1">
            <a:off x="3469127" y="3195917"/>
            <a:ext cx="0" cy="2284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348FACDE-775D-E04C-351F-24E11AE88C28}"/>
              </a:ext>
            </a:extLst>
          </p:cNvPr>
          <p:cNvSpPr txBox="1"/>
          <p:nvPr/>
        </p:nvSpPr>
        <p:spPr>
          <a:xfrm>
            <a:off x="6067624" y="4073973"/>
            <a:ext cx="3031067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Actieweek</a:t>
            </a:r>
            <a:endParaRPr lang="fr-BE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F135EE7-0CFA-41C2-B2AE-AEAF43D5E78E}"/>
              </a:ext>
            </a:extLst>
          </p:cNvPr>
          <p:cNvCxnSpPr>
            <a:cxnSpLocks/>
          </p:cNvCxnSpPr>
          <p:nvPr/>
        </p:nvCxnSpPr>
        <p:spPr>
          <a:xfrm flipV="1">
            <a:off x="5046646" y="3191344"/>
            <a:ext cx="0" cy="8057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410887F-1223-1FAF-5B64-EC51D8224E07}"/>
              </a:ext>
            </a:extLst>
          </p:cNvPr>
          <p:cNvSpPr txBox="1"/>
          <p:nvPr/>
        </p:nvSpPr>
        <p:spPr>
          <a:xfrm>
            <a:off x="6368187" y="2701228"/>
            <a:ext cx="176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>
                <a:latin typeface="Arial Narrow" panose="020B0606020202030204" pitchFamily="34" charset="0"/>
              </a:rPr>
              <a:t>1/12-5/12</a:t>
            </a:r>
            <a:endParaRPr lang="nl-BE" sz="3200" b="1" dirty="0">
              <a:latin typeface="Arial Narrow" panose="020B0606020202030204" pitchFamily="34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E55AF61-48FD-145F-96E5-820FBA705CBE}"/>
              </a:ext>
            </a:extLst>
          </p:cNvPr>
          <p:cNvCxnSpPr>
            <a:cxnSpLocks/>
          </p:cNvCxnSpPr>
          <p:nvPr/>
        </p:nvCxnSpPr>
        <p:spPr>
          <a:xfrm flipV="1">
            <a:off x="7249362" y="3204852"/>
            <a:ext cx="0" cy="8057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D9BF212E-BC90-CBC8-9736-70E0B2345BB4}"/>
              </a:ext>
            </a:extLst>
          </p:cNvPr>
          <p:cNvSpPr txBox="1"/>
          <p:nvPr/>
        </p:nvSpPr>
        <p:spPr>
          <a:xfrm>
            <a:off x="1782501" y="5480613"/>
            <a:ext cx="2527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>
                <a:latin typeface="Arial Narrow" panose="020B0606020202030204" pitchFamily="34" charset="0"/>
              </a:rPr>
              <a:t>TotalEnergies</a:t>
            </a:r>
            <a:r>
              <a:rPr lang="fr-BE" sz="3600" dirty="0">
                <a:latin typeface="Arial Narrow" panose="020B0606020202030204" pitchFamily="34" charset="0"/>
              </a:rPr>
              <a:t> Feluy</a:t>
            </a:r>
            <a:endParaRPr lang="nl-BE" sz="3600" dirty="0">
              <a:latin typeface="Arial Narrow" panose="020B0606020202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F610BEB-98A1-AAC1-DAA3-DB70AA320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593" y="4010628"/>
            <a:ext cx="2148706" cy="71521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BC73C4F-2B9D-57DC-C247-D86A0E21F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174" y="4725844"/>
            <a:ext cx="1450974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9" grpId="0"/>
      <p:bldP spid="32" grpId="0" animBg="1"/>
      <p:bldP spid="36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4C4FF-FEEB-F335-8A49-8319B2987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3253D-65E9-2906-CE99-A380D724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5400" b="1" dirty="0">
                <a:latin typeface="Arial Narrow" panose="020B0606020202030204" pitchFamily="34" charset="0"/>
              </a:rPr>
              <a:t>En in de </a:t>
            </a:r>
            <a:r>
              <a:rPr lang="fr-BE" sz="5400" b="1" dirty="0" err="1">
                <a:latin typeface="Arial Narrow" panose="020B0606020202030204" pitchFamily="34" charset="0"/>
              </a:rPr>
              <a:t>bedrijven</a:t>
            </a:r>
            <a:r>
              <a:rPr lang="fr-BE" sz="5400" b="1" dirty="0">
                <a:latin typeface="Arial Narrow" panose="020B0606020202030204" pitchFamily="34" charset="0"/>
              </a:rPr>
              <a:t>?</a:t>
            </a:r>
            <a:endParaRPr lang="nl-BE" sz="5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CE3DA0-D2CA-C6D3-4C68-588C2D8B3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866" y="1961909"/>
            <a:ext cx="7533924" cy="4351338"/>
          </a:xfrm>
        </p:spPr>
        <p:txBody>
          <a:bodyPr/>
          <a:lstStyle/>
          <a:p>
            <a:r>
              <a:rPr lang="fr-BE" sz="3200" dirty="0">
                <a:latin typeface="Arial Narrow" panose="020B0606020202030204" pitchFamily="34" charset="0"/>
              </a:rPr>
              <a:t>Provinciale en </a:t>
            </a:r>
            <a:r>
              <a:rPr lang="fr-BE" sz="3200" dirty="0" err="1">
                <a:latin typeface="Arial Narrow" panose="020B0606020202030204" pitchFamily="34" charset="0"/>
              </a:rPr>
              <a:t>bedrijfsonderhandelingen</a:t>
            </a:r>
            <a:endParaRPr lang="fr-BE" sz="3200" dirty="0">
              <a:latin typeface="Arial Narrow" panose="020B0606020202030204" pitchFamily="34" charset="0"/>
            </a:endParaRPr>
          </a:p>
          <a:p>
            <a:endParaRPr lang="fr-BE" sz="1600" dirty="0">
              <a:latin typeface="Arial Narrow" panose="020B0606020202030204" pitchFamily="34" charset="0"/>
            </a:endParaRPr>
          </a:p>
          <a:p>
            <a:endParaRPr lang="fr-BE" sz="3200" dirty="0">
              <a:latin typeface="Arial Narrow" panose="020B0606020202030204" pitchFamily="34" charset="0"/>
            </a:endParaRPr>
          </a:p>
          <a:p>
            <a:r>
              <a:rPr lang="fr-BE" sz="3200" dirty="0">
                <a:latin typeface="Arial Narrow" panose="020B0606020202030204" pitchFamily="34" charset="0"/>
              </a:rPr>
              <a:t>AV, </a:t>
            </a:r>
            <a:r>
              <a:rPr lang="fr-BE" sz="3200" dirty="0" err="1">
                <a:latin typeface="Arial Narrow" panose="020B0606020202030204" pitchFamily="34" charset="0"/>
              </a:rPr>
              <a:t>pamfletten</a:t>
            </a:r>
            <a:r>
              <a:rPr lang="fr-BE" sz="3200" dirty="0">
                <a:latin typeface="Arial Narrow" panose="020B0606020202030204" pitchFamily="34" charset="0"/>
              </a:rPr>
              <a:t>, </a:t>
            </a:r>
            <a:r>
              <a:rPr lang="fr-BE" sz="3200" dirty="0" err="1">
                <a:latin typeface="Arial Narrow" panose="020B0606020202030204" pitchFamily="34" charset="0"/>
              </a:rPr>
              <a:t>werkonderbrekingen</a:t>
            </a:r>
            <a:r>
              <a:rPr lang="fr-BE" sz="3200" dirty="0">
                <a:latin typeface="Arial Narrow" panose="020B0606020202030204" pitchFamily="34" charset="0"/>
              </a:rPr>
              <a:t>, </a:t>
            </a:r>
            <a:r>
              <a:rPr lang="fr-BE" sz="3200" dirty="0" err="1">
                <a:latin typeface="Arial Narrow" panose="020B0606020202030204" pitchFamily="34" charset="0"/>
              </a:rPr>
              <a:t>stakingen</a:t>
            </a:r>
            <a:r>
              <a:rPr lang="fr-BE" sz="3200" dirty="0">
                <a:latin typeface="Arial Narrow" panose="020B0606020202030204" pitchFamily="34" charset="0"/>
              </a:rPr>
              <a:t>,…</a:t>
            </a:r>
          </a:p>
          <a:p>
            <a:endParaRPr lang="fr-BE" sz="1600" dirty="0">
              <a:latin typeface="Arial Narrow" panose="020B0606020202030204" pitchFamily="34" charset="0"/>
            </a:endParaRPr>
          </a:p>
          <a:p>
            <a:endParaRPr lang="fr-BE" sz="3200" dirty="0">
              <a:latin typeface="Arial Narrow" panose="020B0606020202030204" pitchFamily="34" charset="0"/>
            </a:endParaRPr>
          </a:p>
          <a:p>
            <a:r>
              <a:rPr lang="fr-BE" sz="3200" dirty="0" err="1">
                <a:latin typeface="Arial Narrow" panose="020B0606020202030204" pitchFamily="34" charset="0"/>
              </a:rPr>
              <a:t>Interpellaties</a:t>
            </a:r>
            <a:r>
              <a:rPr lang="fr-BE" sz="3200" dirty="0">
                <a:latin typeface="Arial Narrow" panose="020B0606020202030204" pitchFamily="34" charset="0"/>
              </a:rPr>
              <a:t> van de </a:t>
            </a:r>
            <a:r>
              <a:rPr lang="fr-BE" sz="3200" dirty="0" err="1">
                <a:latin typeface="Arial Narrow" panose="020B0606020202030204" pitchFamily="34" charset="0"/>
              </a:rPr>
              <a:t>lokale</a:t>
            </a:r>
            <a:r>
              <a:rPr lang="fr-BE" sz="3200" dirty="0">
                <a:latin typeface="Arial Narrow" panose="020B0606020202030204" pitchFamily="34" charset="0"/>
              </a:rPr>
              <a:t> </a:t>
            </a:r>
            <a:r>
              <a:rPr lang="fr-BE" sz="3200" dirty="0" err="1">
                <a:latin typeface="Arial Narrow" panose="020B0606020202030204" pitchFamily="34" charset="0"/>
              </a:rPr>
              <a:t>directies</a:t>
            </a:r>
            <a:endParaRPr lang="fr-BE" sz="3200" dirty="0"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BDFD30-1789-0950-5806-2E69EDB7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A7B399-8B7D-DE26-11CD-F2334038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F55856-1FEC-8796-DC60-F352B0245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F16D85A-40A9-977C-4845-C1D08EBF0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cxnSp>
        <p:nvCxnSpPr>
          <p:cNvPr id="3" name="Connecteur droit 7">
            <a:extLst>
              <a:ext uri="{FF2B5EF4-FFF2-40B4-BE49-F238E27FC236}">
                <a16:creationId xmlns:a16="http://schemas.microsoft.com/office/drawing/2014/main" id="{F7A65B1A-89A4-127E-3564-5BA3F65766AE}"/>
              </a:ext>
            </a:extLst>
          </p:cNvPr>
          <p:cNvCxnSpPr>
            <a:cxnSpLocks/>
          </p:cNvCxnSpPr>
          <p:nvPr/>
        </p:nvCxnSpPr>
        <p:spPr>
          <a:xfrm>
            <a:off x="2742322" y="1926774"/>
            <a:ext cx="2907416" cy="11648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9">
            <a:extLst>
              <a:ext uri="{FF2B5EF4-FFF2-40B4-BE49-F238E27FC236}">
                <a16:creationId xmlns:a16="http://schemas.microsoft.com/office/drawing/2014/main" id="{C27BA6B0-A116-A665-DFE0-70A92CE84C49}"/>
              </a:ext>
            </a:extLst>
          </p:cNvPr>
          <p:cNvCxnSpPr>
            <a:cxnSpLocks/>
          </p:cNvCxnSpPr>
          <p:nvPr/>
        </p:nvCxnSpPr>
        <p:spPr>
          <a:xfrm flipH="1">
            <a:off x="2742323" y="1902451"/>
            <a:ext cx="2907415" cy="11891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6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38E6-A933-90BD-D67E-234F20DB5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0A538-222A-C809-449B-179B9396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5400" b="1" dirty="0">
                <a:latin typeface="Arial Narrow" panose="020B0606020202030204" pitchFamily="34" charset="0"/>
              </a:rPr>
              <a:t>En in de </a:t>
            </a:r>
            <a:r>
              <a:rPr lang="fr-BE" sz="5400" b="1" dirty="0" err="1">
                <a:latin typeface="Arial Narrow" panose="020B0606020202030204" pitchFamily="34" charset="0"/>
              </a:rPr>
              <a:t>bedrijven</a:t>
            </a:r>
            <a:r>
              <a:rPr lang="fr-BE" sz="5400" b="1" dirty="0">
                <a:latin typeface="Arial Narrow" panose="020B0606020202030204" pitchFamily="34" charset="0"/>
              </a:rPr>
              <a:t>?</a:t>
            </a:r>
            <a:endParaRPr lang="nl-BE" sz="5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A1AAAC-DDE0-6FB5-5E42-96DF3D1DE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3000" y="1825625"/>
            <a:ext cx="4937368" cy="4351338"/>
          </a:xfrm>
        </p:spPr>
        <p:txBody>
          <a:bodyPr/>
          <a:lstStyle/>
          <a:p>
            <a:endParaRPr lang="fr-BE" sz="1200" dirty="0">
              <a:latin typeface="Arial Narrow" panose="020B0606020202030204" pitchFamily="34" charset="0"/>
            </a:endParaRPr>
          </a:p>
          <a:p>
            <a:r>
              <a:rPr lang="fr-BE" sz="2800" dirty="0" err="1">
                <a:latin typeface="Arial Narrow" panose="020B0606020202030204" pitchFamily="34" charset="0"/>
              </a:rPr>
              <a:t>Blokkage</a:t>
            </a:r>
            <a:r>
              <a:rPr lang="fr-BE" sz="2800" dirty="0">
                <a:latin typeface="Arial Narrow" panose="020B0606020202030204" pitchFamily="34" charset="0"/>
              </a:rPr>
              <a:t> patronale dossiers in OR/CPBW/SD</a:t>
            </a:r>
          </a:p>
          <a:p>
            <a:endParaRPr lang="fr-BE" sz="1600" dirty="0">
              <a:latin typeface="Arial Narrow" panose="020B0606020202030204" pitchFamily="34" charset="0"/>
            </a:endParaRPr>
          </a:p>
          <a:p>
            <a:r>
              <a:rPr lang="fr-BE" sz="2800" dirty="0" err="1">
                <a:latin typeface="Arial Narrow" panose="020B0606020202030204" pitchFamily="34" charset="0"/>
              </a:rPr>
              <a:t>Opleidingssubsidies</a:t>
            </a:r>
            <a:r>
              <a:rPr lang="fr-BE" sz="2800" dirty="0">
                <a:latin typeface="Arial Narrow" panose="020B0606020202030204" pitchFamily="34" charset="0"/>
              </a:rPr>
              <a:t> </a:t>
            </a:r>
            <a:r>
              <a:rPr lang="fr-BE" sz="1800" dirty="0">
                <a:latin typeface="Arial Narrow" panose="020B0606020202030204" pitchFamily="34" charset="0"/>
              </a:rPr>
              <a:t>(</a:t>
            </a:r>
            <a:r>
              <a:rPr lang="fr-BE" sz="1800" dirty="0" err="1">
                <a:latin typeface="Arial Narrow" panose="020B0606020202030204" pitchFamily="34" charset="0"/>
              </a:rPr>
              <a:t>CO-Valent</a:t>
            </a:r>
            <a:r>
              <a:rPr lang="fr-BE" sz="1800" dirty="0">
                <a:latin typeface="Arial Narrow" panose="020B0606020202030204" pitchFamily="34" charset="0"/>
              </a:rPr>
              <a:t>)</a:t>
            </a:r>
            <a:r>
              <a:rPr lang="fr-BE" sz="2800" dirty="0">
                <a:latin typeface="Arial Narrow" panose="020B0606020202030204" pitchFamily="34" charset="0"/>
              </a:rPr>
              <a:t> &amp; </a:t>
            </a:r>
            <a:r>
              <a:rPr lang="fr-BE" sz="2800" dirty="0" err="1">
                <a:latin typeface="Arial Narrow" panose="020B0606020202030204" pitchFamily="34" charset="0"/>
              </a:rPr>
              <a:t>Demografieplannen</a:t>
            </a:r>
            <a:endParaRPr lang="fr-BE" sz="2800" dirty="0">
              <a:latin typeface="Arial Narrow" panose="020B0606020202030204" pitchFamily="34" charset="0"/>
            </a:endParaRPr>
          </a:p>
          <a:p>
            <a:endParaRPr lang="fr-BE" sz="1600" dirty="0">
              <a:latin typeface="Arial Narrow" panose="020B0606020202030204" pitchFamily="34" charset="0"/>
            </a:endParaRPr>
          </a:p>
          <a:p>
            <a:r>
              <a:rPr lang="fr-BE" sz="2800" dirty="0">
                <a:latin typeface="Arial Narrow" panose="020B0606020202030204" pitchFamily="34" charset="0"/>
              </a:rPr>
              <a:t>Stop </a:t>
            </a:r>
            <a:r>
              <a:rPr lang="fr-BE" sz="2800" dirty="0" err="1">
                <a:latin typeface="Arial Narrow" panose="020B0606020202030204" pitchFamily="34" charset="0"/>
              </a:rPr>
              <a:t>interim</a:t>
            </a:r>
            <a:r>
              <a:rPr lang="fr-BE" sz="2800" dirty="0">
                <a:latin typeface="Arial Narrow" panose="020B0606020202030204" pitchFamily="34" charset="0"/>
              </a:rPr>
              <a:t> en </a:t>
            </a:r>
            <a:r>
              <a:rPr lang="fr-BE" sz="2800" dirty="0" err="1">
                <a:latin typeface="Arial Narrow" panose="020B0606020202030204" pitchFamily="34" charset="0"/>
              </a:rPr>
              <a:t>overuren</a:t>
            </a:r>
            <a:endParaRPr lang="fr-BE" sz="2800" dirty="0"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F4C095-FDFE-383E-4D45-4D3A9E64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6CB5D5-34B5-3CF3-926E-F9C0AB9E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1931FF6-F1C8-40ED-E1A4-628947838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FC256B-42B1-750B-DF2C-EB3768F6E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cxnSp>
        <p:nvCxnSpPr>
          <p:cNvPr id="13" name="Connecteur droit 2">
            <a:extLst>
              <a:ext uri="{FF2B5EF4-FFF2-40B4-BE49-F238E27FC236}">
                <a16:creationId xmlns:a16="http://schemas.microsoft.com/office/drawing/2014/main" id="{114C7CE9-2577-5DF9-8B52-8BF9B11AC6F9}"/>
              </a:ext>
            </a:extLst>
          </p:cNvPr>
          <p:cNvCxnSpPr>
            <a:cxnSpLocks/>
          </p:cNvCxnSpPr>
          <p:nvPr/>
        </p:nvCxnSpPr>
        <p:spPr>
          <a:xfrm>
            <a:off x="2794160" y="3126616"/>
            <a:ext cx="2907416" cy="11648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7">
            <a:extLst>
              <a:ext uri="{FF2B5EF4-FFF2-40B4-BE49-F238E27FC236}">
                <a16:creationId xmlns:a16="http://schemas.microsoft.com/office/drawing/2014/main" id="{6E93A2FD-1EB8-4559-1185-ABB5EF67EE37}"/>
              </a:ext>
            </a:extLst>
          </p:cNvPr>
          <p:cNvCxnSpPr>
            <a:cxnSpLocks/>
          </p:cNvCxnSpPr>
          <p:nvPr/>
        </p:nvCxnSpPr>
        <p:spPr>
          <a:xfrm flipH="1">
            <a:off x="3002919" y="3170726"/>
            <a:ext cx="2907416" cy="12784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332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4F7F5-228C-CC99-597A-1F5E73A22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8B273-C2B3-545C-D4C1-7104AA9C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766"/>
            <a:ext cx="7886700" cy="1325563"/>
          </a:xfrm>
        </p:spPr>
        <p:txBody>
          <a:bodyPr/>
          <a:lstStyle/>
          <a:p>
            <a:pPr algn="ctr"/>
            <a:r>
              <a:rPr lang="fr-BE" sz="5400" b="1" dirty="0">
                <a:latin typeface="Arial Narrow" panose="020B0606020202030204" pitchFamily="34" charset="0"/>
              </a:rPr>
              <a:t>Communicatie?</a:t>
            </a:r>
            <a:endParaRPr lang="nl-BE" sz="5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A5FCC8-BEAA-DF31-7CA4-242A5F7F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AC0A1B-04C1-FFC1-5EAA-D4A622FFA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0EF4E18-F89A-6116-B8FA-22D4A2635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19" y="2279973"/>
            <a:ext cx="5232971" cy="33277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D021C0-5F80-56C1-23DE-50CF15CB3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17" y="4381112"/>
            <a:ext cx="6223556" cy="33680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36E2EE-4FD2-4552-C40A-8286A5FE5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409" y="4197323"/>
            <a:ext cx="5168096" cy="20756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C382E4E-27EF-5BFB-CCB8-754B2874D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788" y="1773819"/>
            <a:ext cx="3058715" cy="41321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BD9DAF-7C5E-0F38-4495-A20415A92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0721" y="1614668"/>
            <a:ext cx="4483457" cy="20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C52F7-7C02-A2B5-4201-01DB4F4B3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8DAAD68-EDA8-A1AC-4CE0-79A23D7DF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3BC936-B687-DF64-5C3A-D0E96B4A0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473" y="402163"/>
            <a:ext cx="4059878" cy="1001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62BA18-A354-F741-C870-69062E5A2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A2707FF-CB8E-5E39-D914-BA7DEDA8A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86E7BA-1E67-7DDB-98DF-DB10444F7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CB9CDA6-E8AF-84A1-5185-74165222E7D9}"/>
              </a:ext>
            </a:extLst>
          </p:cNvPr>
          <p:cNvSpPr txBox="1"/>
          <p:nvPr/>
        </p:nvSpPr>
        <p:spPr>
          <a:xfrm>
            <a:off x="442573" y="2892016"/>
            <a:ext cx="812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b="1" dirty="0" err="1">
                <a:latin typeface="Arial Narrow" panose="020B0606020202030204" pitchFamily="34" charset="0"/>
              </a:rPr>
              <a:t>Brutoloonsverhoging</a:t>
            </a:r>
            <a:r>
              <a:rPr lang="nl-BE" sz="4800" b="1" dirty="0">
                <a:latin typeface="Arial Narrow" panose="020B0606020202030204" pitchFamily="34" charset="0"/>
              </a:rPr>
              <a:t> &amp; maaltijdscheques voor iedereen</a:t>
            </a:r>
            <a:endParaRPr lang="fr-BE" sz="4800" b="1" dirty="0"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01C329-AD76-6284-D753-20692698C65C}"/>
              </a:ext>
            </a:extLst>
          </p:cNvPr>
          <p:cNvSpPr txBox="1"/>
          <p:nvPr/>
        </p:nvSpPr>
        <p:spPr>
          <a:xfrm rot="20531294">
            <a:off x="1070552" y="2915621"/>
            <a:ext cx="6380647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BE" dirty="0"/>
              <a:t>NEEN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5124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308928-0257-F0D5-869B-6DC8B1DD8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98D8829-33D2-DA44-09C6-D9FC508D3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092C7B-7F28-68E7-DC03-ABD603054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343" y="332190"/>
            <a:ext cx="4059878" cy="1001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924D4A-DA81-F1FF-5EC3-A37E4B26F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797A5B-C9E0-1625-FA41-115FB9F65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24F0115-80FF-DBC8-EF5A-97EC04384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C5E5F2B-0E06-D966-B085-9A77D623F3AF}"/>
              </a:ext>
            </a:extLst>
          </p:cNvPr>
          <p:cNvSpPr txBox="1"/>
          <p:nvPr/>
        </p:nvSpPr>
        <p:spPr>
          <a:xfrm>
            <a:off x="486137" y="2109878"/>
            <a:ext cx="8120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4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BE" sz="4800" b="1" dirty="0" err="1">
                <a:latin typeface="Arial Narrow" panose="020B0606020202030204" pitchFamily="34" charset="0"/>
              </a:rPr>
              <a:t>Zware</a:t>
            </a:r>
            <a:r>
              <a:rPr lang="fr-BE" sz="4800" b="1" dirty="0">
                <a:latin typeface="Arial Narrow" panose="020B0606020202030204" pitchFamily="34" charset="0"/>
              </a:rPr>
              <a:t> </a:t>
            </a:r>
            <a:r>
              <a:rPr lang="fr-BE" sz="4800" b="1" dirty="0" err="1">
                <a:latin typeface="Arial Narrow" panose="020B0606020202030204" pitchFamily="34" charset="0"/>
              </a:rPr>
              <a:t>beroepen</a:t>
            </a:r>
            <a:endParaRPr lang="fr-BE" sz="4800" b="1" dirty="0">
              <a:latin typeface="Arial Narrow" panose="020B0606020202030204" pitchFamily="34" charset="0"/>
            </a:endParaRPr>
          </a:p>
          <a:p>
            <a:pPr algn="ctr"/>
            <a:r>
              <a:rPr lang="fr-BE" sz="4800" b="1" dirty="0" err="1">
                <a:latin typeface="Arial Narrow" panose="020B0606020202030204" pitchFamily="34" charset="0"/>
              </a:rPr>
              <a:t>Vrijstelling</a:t>
            </a:r>
            <a:r>
              <a:rPr lang="fr-BE" sz="4800" b="1" dirty="0">
                <a:latin typeface="Arial Narrow" panose="020B0606020202030204" pitchFamily="34" charset="0"/>
              </a:rPr>
              <a:t> van </a:t>
            </a:r>
            <a:r>
              <a:rPr lang="fr-BE" sz="4800" b="1" dirty="0" err="1">
                <a:latin typeface="Arial Narrow" panose="020B0606020202030204" pitchFamily="34" charset="0"/>
              </a:rPr>
              <a:t>prestaties</a:t>
            </a:r>
            <a:endParaRPr lang="nl-BE" sz="4800" b="1" dirty="0"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B84A38-CA33-DEC9-3D1B-FE5902D6078A}"/>
              </a:ext>
            </a:extLst>
          </p:cNvPr>
          <p:cNvSpPr txBox="1"/>
          <p:nvPr/>
        </p:nvSpPr>
        <p:spPr>
          <a:xfrm rot="20531294">
            <a:off x="1466636" y="3343237"/>
            <a:ext cx="6159293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BE" dirty="0"/>
              <a:t>NEEN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1930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245C4-7CB6-EB30-3238-EC8C30F91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2CF495-68BA-AEAE-A340-B7E1C5701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442241-E950-F24C-6488-3E807142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343" y="306683"/>
            <a:ext cx="4059878" cy="1001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6D609C-3F96-85AB-F552-71506E5A5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09901C0-7E0E-1F49-2856-971A9177A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C28ACB7-A5A8-556D-8A45-B4214C505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F5C2D66-79DB-3C07-677F-15F30875AE63}"/>
              </a:ext>
            </a:extLst>
          </p:cNvPr>
          <p:cNvSpPr txBox="1"/>
          <p:nvPr/>
        </p:nvSpPr>
        <p:spPr>
          <a:xfrm>
            <a:off x="486133" y="2637136"/>
            <a:ext cx="812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4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BE" sz="4800" b="1" dirty="0" err="1">
                <a:latin typeface="Arial Narrow" panose="020B0606020202030204" pitchFamily="34" charset="0"/>
              </a:rPr>
              <a:t>Gezondheid</a:t>
            </a:r>
            <a:r>
              <a:rPr lang="fr-BE" sz="4800" b="1" dirty="0">
                <a:latin typeface="Arial Narrow" panose="020B0606020202030204" pitchFamily="34" charset="0"/>
              </a:rPr>
              <a:t> op het </a:t>
            </a:r>
            <a:r>
              <a:rPr lang="fr-BE" sz="4800" b="1" dirty="0" err="1">
                <a:latin typeface="Arial Narrow" panose="020B0606020202030204" pitchFamily="34" charset="0"/>
              </a:rPr>
              <a:t>werk</a:t>
            </a:r>
            <a:endParaRPr lang="nl-BE" sz="4800" b="1" dirty="0"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46DBB9-0AF4-AD4A-AD6E-1A5D0EFC74E6}"/>
              </a:ext>
            </a:extLst>
          </p:cNvPr>
          <p:cNvSpPr txBox="1"/>
          <p:nvPr/>
        </p:nvSpPr>
        <p:spPr>
          <a:xfrm rot="20531294">
            <a:off x="1466636" y="3343237"/>
            <a:ext cx="6159293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BE" dirty="0"/>
              <a:t>NEEN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60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77874-43AA-0585-7883-0956D3981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25AD9A0-C383-D983-9CD6-8351B7EB5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CBA4DF-7EE3-26B8-5897-98383F53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061" y="306683"/>
            <a:ext cx="4059878" cy="1001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97C743-C8BC-9B8D-FB68-1CEBA72D3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A6986A-AEE9-76A5-E0F8-905F14FC5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266A12-21C4-5698-EE0D-525E513AA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1EBAB5-CA97-3A49-334E-B3BF0330C049}"/>
              </a:ext>
            </a:extLst>
          </p:cNvPr>
          <p:cNvSpPr txBox="1"/>
          <p:nvPr/>
        </p:nvSpPr>
        <p:spPr>
          <a:xfrm>
            <a:off x="486133" y="2637136"/>
            <a:ext cx="812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4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BE" sz="4800" b="1" dirty="0" err="1">
                <a:latin typeface="Arial Narrow" panose="020B0606020202030204" pitchFamily="34" charset="0"/>
              </a:rPr>
              <a:t>Ancienniteitsdagen</a:t>
            </a:r>
            <a:endParaRPr lang="nl-BE" sz="4800" b="1" dirty="0"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E1C2B3-328D-471C-64F1-72F7EEDE0D4B}"/>
              </a:ext>
            </a:extLst>
          </p:cNvPr>
          <p:cNvSpPr txBox="1"/>
          <p:nvPr/>
        </p:nvSpPr>
        <p:spPr>
          <a:xfrm rot="20531294">
            <a:off x="1466636" y="3343237"/>
            <a:ext cx="6159293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BE" dirty="0"/>
              <a:t>NEEN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68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7BEE-46FC-0C48-1AF3-4E6715323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017F059-A530-E86D-B02F-C8954F97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023305-7C1B-99D8-2737-EB6FA7EB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061" y="159544"/>
            <a:ext cx="4059878" cy="1001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50ECC6-E3F7-112B-6FD5-335F7EA15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FD1AFB-070C-05E7-D702-BC45BDCB8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5D34B10-CD61-E351-B409-1EB24BA90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BCA8530-5346-6611-9E03-E8A748FBD222}"/>
              </a:ext>
            </a:extLst>
          </p:cNvPr>
          <p:cNvSpPr txBox="1"/>
          <p:nvPr/>
        </p:nvSpPr>
        <p:spPr>
          <a:xfrm>
            <a:off x="486133" y="2637136"/>
            <a:ext cx="81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dirty="0" err="1">
                <a:latin typeface="Arial Narrow" panose="020B0606020202030204" pitchFamily="34" charset="0"/>
              </a:rPr>
              <a:t>Democratie</a:t>
            </a:r>
            <a:r>
              <a:rPr lang="fr-BE" sz="4800" b="1" dirty="0">
                <a:latin typeface="Arial Narrow" panose="020B0606020202030204" pitchFamily="34" charset="0"/>
              </a:rPr>
              <a:t> &amp; SA</a:t>
            </a:r>
            <a:endParaRPr lang="nl-BE" sz="4800" b="1" dirty="0"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924AEE-2552-07E0-9CB3-E5A9D34A5BC6}"/>
              </a:ext>
            </a:extLst>
          </p:cNvPr>
          <p:cNvSpPr txBox="1"/>
          <p:nvPr/>
        </p:nvSpPr>
        <p:spPr>
          <a:xfrm rot="20531294">
            <a:off x="1492354" y="2329359"/>
            <a:ext cx="6159293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BE" dirty="0"/>
              <a:t>NEEN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267B4-C1DF-08FD-0AF9-7C07837FF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C3C993F-82BE-6AF4-51F5-BE710F20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5AFD73F-69FF-19BF-9FE7-59AADD18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061" y="490422"/>
            <a:ext cx="4059878" cy="1001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EEEF18-3576-8B1D-6C89-9B1EC5D0F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802A7E9-0B01-932A-C07C-4D15B52B5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874FFB8-7573-AAED-74D1-291E4E121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411792-FE8C-04E8-CC04-565499753D52}"/>
              </a:ext>
            </a:extLst>
          </p:cNvPr>
          <p:cNvSpPr txBox="1"/>
          <p:nvPr/>
        </p:nvSpPr>
        <p:spPr>
          <a:xfrm>
            <a:off x="486133" y="2637136"/>
            <a:ext cx="812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4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BE" sz="4800" b="1" dirty="0" err="1">
                <a:latin typeface="Arial Narrow" panose="020B0606020202030204" pitchFamily="34" charset="0"/>
              </a:rPr>
              <a:t>Uitzendarbeid</a:t>
            </a:r>
            <a:r>
              <a:rPr lang="fr-BE" sz="4800" b="1" dirty="0">
                <a:latin typeface="Arial Narrow" panose="020B0606020202030204" pitchFamily="34" charset="0"/>
              </a:rPr>
              <a:t> &amp; Flexi-jobs</a:t>
            </a:r>
            <a:endParaRPr lang="nl-BE" sz="4800" b="1" dirty="0">
              <a:latin typeface="Arial Narrow" panose="020B0606020202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A5D8D1-4859-E244-518C-3AB18D004FDE}"/>
              </a:ext>
            </a:extLst>
          </p:cNvPr>
          <p:cNvSpPr txBox="1"/>
          <p:nvPr/>
        </p:nvSpPr>
        <p:spPr>
          <a:xfrm rot="20531294">
            <a:off x="1466636" y="3343237"/>
            <a:ext cx="6159293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BE" dirty="0"/>
              <a:t>JA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45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EA7C6-0C34-911B-1DC7-EC9970643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70B8D8-4E40-C698-86EA-57C8DBCAC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sz="44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fr-BE" sz="44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fr-BE" sz="4400" b="1" dirty="0" err="1">
                <a:latin typeface="Arial Narrow" panose="020B0606020202030204" pitchFamily="34" charset="0"/>
              </a:rPr>
              <a:t>Werkgeversvoorstel</a:t>
            </a:r>
            <a:r>
              <a:rPr lang="fr-BE" sz="4400" b="1" dirty="0">
                <a:latin typeface="Arial Narrow" panose="020B060602020203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fr-BE" sz="4400" b="1" dirty="0">
                <a:latin typeface="Arial Narrow" panose="020B0606020202030204" pitchFamily="34" charset="0"/>
              </a:rPr>
              <a:t>« </a:t>
            </a:r>
            <a:r>
              <a:rPr lang="fr-BE" sz="4400" b="1" i="1" dirty="0">
                <a:latin typeface="Arial Narrow" panose="020B0606020202030204" pitchFamily="34" charset="0"/>
              </a:rPr>
              <a:t>correct en </a:t>
            </a:r>
            <a:r>
              <a:rPr lang="fr-BE" sz="4400" b="1" i="1" dirty="0" err="1">
                <a:latin typeface="Arial Narrow" panose="020B0606020202030204" pitchFamily="34" charset="0"/>
              </a:rPr>
              <a:t>volwaardig</a:t>
            </a:r>
            <a:r>
              <a:rPr lang="fr-BE" sz="4400" b="1" i="1" dirty="0">
                <a:latin typeface="Arial Narrow" panose="020B0606020202030204" pitchFamily="34" charset="0"/>
              </a:rPr>
              <a:t> </a:t>
            </a:r>
            <a:r>
              <a:rPr lang="fr-BE" sz="4400" b="1" dirty="0">
                <a:latin typeface="Arial Narrow" panose="020B0606020202030204" pitchFamily="34" charset="0"/>
              </a:rPr>
              <a:t>»</a:t>
            </a:r>
            <a:endParaRPr lang="nl-BE" sz="4400" b="1" dirty="0"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69FC3B-1304-CF75-99EA-DF329CBA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" y="0"/>
            <a:ext cx="819949" cy="16146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92D7E8-CC91-0C94-075D-F186A6C6E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790" y="0"/>
            <a:ext cx="810901" cy="1750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5CC295-A6DC-DDB4-8EEA-DBCA6AD2E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" y="4857949"/>
            <a:ext cx="743280" cy="1953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0BD7BD-0037-FE8E-19DA-E6B95693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85" y="5929264"/>
            <a:ext cx="1376115" cy="9287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426A6F5-EE52-A548-9068-99110B6AE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880" y="477693"/>
            <a:ext cx="4059878" cy="100130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2880DD9-F017-D642-CA27-EFCB6C842578}"/>
              </a:ext>
            </a:extLst>
          </p:cNvPr>
          <p:cNvSpPr txBox="1"/>
          <p:nvPr/>
        </p:nvSpPr>
        <p:spPr>
          <a:xfrm>
            <a:off x="3527684" y="2138141"/>
            <a:ext cx="2132335" cy="386924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  <a:endParaRPr lang="nl-BE" sz="2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252</Words>
  <Application>Microsoft Office PowerPoint</Application>
  <PresentationFormat>Diavoorstelling (4:3)</PresentationFormat>
  <Paragraphs>109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Thème 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« correct en volwaardig »</vt:lpstr>
      <vt:lpstr>« correct en volwaardig »</vt:lpstr>
      <vt:lpstr>« correct en volwaardig »</vt:lpstr>
      <vt:lpstr>« correct en volwaardig »</vt:lpstr>
      <vt:lpstr>« correct en volwaardig »</vt:lpstr>
      <vt:lpstr>PowerPoint-presentatie</vt:lpstr>
      <vt:lpstr>Actieplan</vt:lpstr>
      <vt:lpstr>14/11/2025</vt:lpstr>
      <vt:lpstr>21/11/2025</vt:lpstr>
      <vt:lpstr>PowerPoint-presentatie</vt:lpstr>
      <vt:lpstr>Actieplan</vt:lpstr>
      <vt:lpstr>En in de bedrijven?</vt:lpstr>
      <vt:lpstr>En in de bedrijven?</vt:lpstr>
      <vt:lpstr>Communicatie?</vt:lpstr>
    </vt:vector>
  </TitlesOfParts>
  <Company>ACCG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Debatisse</dc:creator>
  <cp:lastModifiedBy>Inge Paeshuys</cp:lastModifiedBy>
  <cp:revision>72</cp:revision>
  <dcterms:created xsi:type="dcterms:W3CDTF">2013-12-02T08:57:32Z</dcterms:created>
  <dcterms:modified xsi:type="dcterms:W3CDTF">2025-11-07T09:03:48Z</dcterms:modified>
</cp:coreProperties>
</file>